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Raleway"/>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slide" Target="slides/slide1.xml"/><Relationship Id="rId19" Type="http://schemas.openxmlformats.org/officeDocument/2006/relationships/font" Target="fonts/Raleway-boldItalic.fntdata"/><Relationship Id="rId6" Type="http://schemas.openxmlformats.org/officeDocument/2006/relationships/slide" Target="slides/slide2.xml"/><Relationship Id="rId18"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ainnews.com/edison-triton-consequential-year-for-podcasting-in-new-podcast-consumer-repor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 name="Google Shape;4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e593cf18f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e593cf1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Char char="●"/>
            </a:pPr>
            <a:r>
              <a:rPr lang="en-US"/>
              <a:t>Remember the part where I told you to hard script intros? Intros and outros are where you get to really plug what you want to plug, it is expected, so go ahead and do it.</a:t>
            </a:r>
            <a:endParaRPr/>
          </a:p>
          <a:p>
            <a:pPr indent="-304800" lvl="0" marL="457200" rtl="0" algn="l">
              <a:lnSpc>
                <a:spcPct val="115000"/>
              </a:lnSpc>
              <a:spcBef>
                <a:spcPts val="0"/>
              </a:spcBef>
              <a:spcAft>
                <a:spcPts val="0"/>
              </a:spcAft>
              <a:buClr>
                <a:schemeClr val="dk1"/>
              </a:buClr>
              <a:buSzPts val="1200"/>
              <a:buFont typeface="Calibri"/>
              <a:buChar char="●"/>
            </a:pPr>
            <a:r>
              <a:rPr lang="en-US"/>
              <a:t>Elevator pitch for guests: make it exciting.</a:t>
            </a:r>
            <a:endParaRPr/>
          </a:p>
          <a:p>
            <a:pPr indent="-304800" lvl="0" marL="457200" rtl="0" algn="l">
              <a:lnSpc>
                <a:spcPct val="115000"/>
              </a:lnSpc>
              <a:spcBef>
                <a:spcPts val="0"/>
              </a:spcBef>
              <a:spcAft>
                <a:spcPts val="0"/>
              </a:spcAft>
              <a:buClr>
                <a:schemeClr val="dk1"/>
              </a:buClr>
              <a:buSzPts val="1200"/>
              <a:buFont typeface="Calibri"/>
              <a:buChar char="●"/>
            </a:pPr>
            <a:r>
              <a:rPr lang="en-US"/>
              <a:t>Give guests examples of other podcasts that are similar in tone to yours (not content!)</a:t>
            </a:r>
            <a:endParaRPr/>
          </a:p>
          <a:p>
            <a:pPr indent="-304800" lvl="0" marL="457200" rtl="0" algn="l">
              <a:lnSpc>
                <a:spcPct val="115000"/>
              </a:lnSpc>
              <a:spcBef>
                <a:spcPts val="0"/>
              </a:spcBef>
              <a:spcAft>
                <a:spcPts val="0"/>
              </a:spcAft>
              <a:buClr>
                <a:schemeClr val="dk1"/>
              </a:buClr>
              <a:buSzPts val="1200"/>
              <a:buFont typeface="Calibri"/>
              <a:buChar char="●"/>
            </a:pPr>
            <a:r>
              <a:rPr lang="en-US"/>
              <a:t>Hosting: Apple required more effort.</a:t>
            </a:r>
            <a:endParaRPr/>
          </a:p>
          <a:p>
            <a:pPr indent="-304800" lvl="0" marL="457200" rtl="0" algn="l">
              <a:lnSpc>
                <a:spcPct val="115000"/>
              </a:lnSpc>
              <a:spcBef>
                <a:spcPts val="0"/>
              </a:spcBef>
              <a:spcAft>
                <a:spcPts val="0"/>
              </a:spcAft>
              <a:buClr>
                <a:schemeClr val="dk1"/>
              </a:buClr>
              <a:buSzPts val="1200"/>
              <a:buFont typeface="Calibri"/>
              <a:buChar char="●"/>
            </a:pPr>
            <a:r>
              <a:rPr lang="en-US"/>
              <a:t>You did it! BUT People won’t just know about it, and it will take time to build an audience. This is ok, but do remember that This is a BIG piece of ongoing content that personifies your brand. Use it wisely and share it broadly! </a:t>
            </a:r>
            <a:endParaRPr/>
          </a:p>
          <a:p>
            <a:pPr indent="-304800" lvl="0" marL="457200" rtl="0" algn="l">
              <a:lnSpc>
                <a:spcPct val="115000"/>
              </a:lnSpc>
              <a:spcBef>
                <a:spcPts val="0"/>
              </a:spcBef>
              <a:spcAft>
                <a:spcPts val="0"/>
              </a:spcAft>
              <a:buClr>
                <a:schemeClr val="dk1"/>
              </a:buClr>
              <a:buSzPts val="1200"/>
              <a:buFont typeface="Calibri"/>
              <a:buChar char="●"/>
            </a:pPr>
            <a:r>
              <a:rPr b="1" lang="en-US"/>
              <a:t>Overall: TBD. But, percieved ROI is relatively high, if compared to other branded content. Unlike social posts or videos, podcasts proved to have a long, slow burn. Which is unique in our experience of our other branded content. This content, much like blog content, is proving, so far, to be what we call evergreen - people revisit it, rediscover it, and it holds its value a bit longer overall, which makes sense when you think of user behavior.  So, taking into account the original spike in learning - the production is worth the resulting engagement, 100%.</a:t>
            </a:r>
            <a:endParaRPr/>
          </a:p>
        </p:txBody>
      </p:sp>
      <p:sp>
        <p:nvSpPr>
          <p:cNvPr id="113" name="Google Shape;113;g4e593cf18f_0_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e593cf18f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e593cf18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4e593cf18f_0_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g4e593cf18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4e593cf1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Poll:</a:t>
            </a:r>
            <a:endParaRPr/>
          </a:p>
          <a:p>
            <a:pPr indent="0" lvl="0" marL="0" rtl="0" algn="l">
              <a:lnSpc>
                <a:spcPct val="115000"/>
              </a:lnSpc>
              <a:spcBef>
                <a:spcPts val="1200"/>
              </a:spcBef>
              <a:spcAft>
                <a:spcPts val="0"/>
              </a:spcAft>
              <a:buNone/>
            </a:pPr>
            <a:r>
              <a:rPr i="1" lang="en-US"/>
              <a:t>Podcast listeners?</a:t>
            </a:r>
            <a:endParaRPr i="1"/>
          </a:p>
          <a:p>
            <a:pPr indent="0" lvl="0" marL="0" rtl="0" algn="l">
              <a:lnSpc>
                <a:spcPct val="115000"/>
              </a:lnSpc>
              <a:spcBef>
                <a:spcPts val="1200"/>
              </a:spcBef>
              <a:spcAft>
                <a:spcPts val="0"/>
              </a:spcAft>
              <a:buNone/>
            </a:pPr>
            <a:r>
              <a:rPr i="1" lang="en-US"/>
              <a:t>Podcast creators?</a:t>
            </a:r>
            <a:endParaRPr i="1"/>
          </a:p>
          <a:p>
            <a:pPr indent="0" lvl="0" marL="0" rtl="0" algn="l">
              <a:lnSpc>
                <a:spcPct val="115000"/>
              </a:lnSpc>
              <a:spcBef>
                <a:spcPts val="1200"/>
              </a:spcBef>
              <a:spcAft>
                <a:spcPts val="0"/>
              </a:spcAft>
              <a:buNone/>
            </a:pPr>
            <a:r>
              <a:rPr i="1" lang="en-US"/>
              <a:t>Budding podcast creators?</a:t>
            </a:r>
            <a:endParaRPr/>
          </a:p>
          <a:p>
            <a:pPr indent="0" lvl="0" marL="0" rtl="0" algn="l">
              <a:lnSpc>
                <a:spcPct val="115000"/>
              </a:lnSpc>
              <a:spcBef>
                <a:spcPts val="1200"/>
              </a:spcBef>
              <a:spcAft>
                <a:spcPts val="0"/>
              </a:spcAft>
              <a:buNone/>
            </a:pPr>
            <a:r>
              <a:rPr i="1" lang="en-US"/>
              <a:t>Social media/video/marketing content creators?</a:t>
            </a:r>
            <a:endParaRPr/>
          </a:p>
          <a:p>
            <a:pPr indent="0" lvl="0" marL="0" rtl="0" algn="l">
              <a:lnSpc>
                <a:spcPct val="115000"/>
              </a:lnSpc>
              <a:spcBef>
                <a:spcPts val="1200"/>
              </a:spcBef>
              <a:spcAft>
                <a:spcPts val="0"/>
              </a:spcAft>
              <a:buNone/>
            </a:pPr>
            <a:r>
              <a:rPr lang="en-US"/>
              <a:t>My focus is really going to be about finding the story. We will look at: </a:t>
            </a:r>
            <a:endParaRPr/>
          </a:p>
          <a:p>
            <a:pPr indent="-304800" lvl="0" marL="457200" rtl="0" algn="l">
              <a:lnSpc>
                <a:spcPct val="115000"/>
              </a:lnSpc>
              <a:spcBef>
                <a:spcPts val="0"/>
              </a:spcBef>
              <a:spcAft>
                <a:spcPts val="0"/>
              </a:spcAft>
              <a:buClr>
                <a:schemeClr val="dk1"/>
              </a:buClr>
              <a:buSzPts val="1200"/>
              <a:buFont typeface="Calibri"/>
              <a:buChar char="●"/>
            </a:pPr>
            <a:r>
              <a:rPr lang="en-US"/>
              <a:t>Getting the project off the ground in terms of the organization and your brand</a:t>
            </a:r>
            <a:endParaRPr/>
          </a:p>
          <a:p>
            <a:pPr indent="-304800" lvl="0" marL="457200" rtl="0" algn="l">
              <a:lnSpc>
                <a:spcPct val="115000"/>
              </a:lnSpc>
              <a:spcBef>
                <a:spcPts val="0"/>
              </a:spcBef>
              <a:spcAft>
                <a:spcPts val="0"/>
              </a:spcAft>
              <a:buClr>
                <a:schemeClr val="dk1"/>
              </a:buClr>
              <a:buSzPts val="1200"/>
              <a:buFont typeface="Calibri"/>
              <a:buChar char="●"/>
            </a:pPr>
            <a:r>
              <a:rPr lang="en-US"/>
              <a:t>Episode planning and creation</a:t>
            </a:r>
            <a:endParaRPr/>
          </a:p>
          <a:p>
            <a:pPr indent="-304800" lvl="0" marL="457200" rtl="0" algn="l">
              <a:lnSpc>
                <a:spcPct val="115000"/>
              </a:lnSpc>
              <a:spcBef>
                <a:spcPts val="0"/>
              </a:spcBef>
              <a:spcAft>
                <a:spcPts val="0"/>
              </a:spcAft>
              <a:buClr>
                <a:schemeClr val="dk1"/>
              </a:buClr>
              <a:buSzPts val="1200"/>
              <a:buFont typeface="Calibri"/>
              <a:buChar char="●"/>
            </a:pPr>
            <a:r>
              <a:rPr lang="en-US"/>
              <a:t>A messy summary of the technical journey</a:t>
            </a:r>
            <a:endParaRPr/>
          </a:p>
          <a:p>
            <a:pPr indent="-304800" lvl="0" marL="457200" rtl="0" algn="l">
              <a:lnSpc>
                <a:spcPct val="115000"/>
              </a:lnSpc>
              <a:spcBef>
                <a:spcPts val="0"/>
              </a:spcBef>
              <a:spcAft>
                <a:spcPts val="0"/>
              </a:spcAft>
              <a:buClr>
                <a:schemeClr val="dk1"/>
              </a:buClr>
              <a:buSzPts val="1200"/>
              <a:buFont typeface="Calibri"/>
              <a:buChar char="●"/>
            </a:pPr>
            <a:r>
              <a:rPr lang="en-US"/>
              <a:t>Challenges</a:t>
            </a:r>
            <a:endParaRPr/>
          </a:p>
          <a:p>
            <a:pPr indent="-304800" lvl="0" marL="457200" rtl="0" algn="l">
              <a:lnSpc>
                <a:spcPct val="115000"/>
              </a:lnSpc>
              <a:spcBef>
                <a:spcPts val="0"/>
              </a:spcBef>
              <a:spcAft>
                <a:spcPts val="0"/>
              </a:spcAft>
              <a:buClr>
                <a:schemeClr val="dk1"/>
              </a:buClr>
              <a:buSzPts val="1200"/>
              <a:buFont typeface="Calibri"/>
              <a:buChar char="●"/>
            </a:pPr>
            <a:r>
              <a:rPr lang="en-US"/>
              <a:t>Lessons</a:t>
            </a:r>
            <a:endParaRPr/>
          </a:p>
        </p:txBody>
      </p:sp>
      <p:sp>
        <p:nvSpPr>
          <p:cNvPr id="54" name="Google Shape;54;g4e593cf18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c7a5afc5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c7a5afc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highlight>
                  <a:srgbClr val="FFFF00"/>
                </a:highlight>
              </a:rPr>
              <a:t>WHY</a:t>
            </a:r>
            <a:endParaRPr/>
          </a:p>
          <a:p>
            <a:pPr indent="0" lvl="0" marL="0" rtl="0" algn="l">
              <a:lnSpc>
                <a:spcPct val="115000"/>
              </a:lnSpc>
              <a:spcBef>
                <a:spcPts val="1200"/>
              </a:spcBef>
              <a:spcAft>
                <a:spcPts val="0"/>
              </a:spcAft>
              <a:buNone/>
            </a:pPr>
            <a:r>
              <a:rPr lang="en-US">
                <a:highlight>
                  <a:srgbClr val="FFFFFF"/>
                </a:highlight>
              </a:rPr>
              <a:t>For everyone: Audio and Voice</a:t>
            </a:r>
            <a:endParaRPr>
              <a:highlight>
                <a:srgbClr val="FFFFFF"/>
              </a:highlight>
            </a:endParaRPr>
          </a:p>
          <a:p>
            <a:pPr indent="-304800" lvl="0" marL="457200" rtl="0" algn="l">
              <a:lnSpc>
                <a:spcPct val="115000"/>
              </a:lnSpc>
              <a:spcBef>
                <a:spcPts val="0"/>
              </a:spcBef>
              <a:spcAft>
                <a:spcPts val="0"/>
              </a:spcAft>
              <a:buClr>
                <a:schemeClr val="dk1"/>
              </a:buClr>
              <a:buSzPts val="1200"/>
              <a:buFont typeface="Calibri"/>
              <a:buChar char="●"/>
            </a:pPr>
            <a:r>
              <a:rPr lang="en-US">
                <a:highlight>
                  <a:srgbClr val="FFFFFF"/>
                </a:highlight>
              </a:rPr>
              <a:t>Statistically the fastest growing medium. </a:t>
            </a:r>
            <a:endParaRPr>
              <a:highlight>
                <a:srgbClr val="FFFFFF"/>
              </a:highlight>
            </a:endParaRPr>
          </a:p>
          <a:p>
            <a:pPr indent="-304800" lvl="0" marL="457200" rtl="0" algn="l">
              <a:lnSpc>
                <a:spcPct val="115000"/>
              </a:lnSpc>
              <a:spcBef>
                <a:spcPts val="0"/>
              </a:spcBef>
              <a:spcAft>
                <a:spcPts val="0"/>
              </a:spcAft>
              <a:buClr>
                <a:schemeClr val="dk1"/>
              </a:buClr>
              <a:buSzPts val="1200"/>
              <a:buFont typeface="Calibri"/>
              <a:buChar char="●"/>
            </a:pPr>
            <a:r>
              <a:rPr lang="en-US" sz="1350">
                <a:solidFill>
                  <a:srgbClr val="333333"/>
                </a:solidFill>
                <a:highlight>
                  <a:srgbClr val="FCFCFC"/>
                </a:highlight>
                <a:latin typeface="Georgia"/>
                <a:ea typeface="Georgia"/>
                <a:cs typeface="Georgia"/>
                <a:sym typeface="Georgia"/>
              </a:rPr>
              <a:t>According to Edison Research and Triton Digital, there are now </a:t>
            </a:r>
            <a:r>
              <a:rPr lang="en-US" sz="1350">
                <a:solidFill>
                  <a:srgbClr val="003891"/>
                </a:solidFill>
                <a:highlight>
                  <a:srgbClr val="FCFCFC"/>
                </a:highlight>
                <a:uFill>
                  <a:noFill/>
                </a:uFill>
                <a:latin typeface="Georgia"/>
                <a:ea typeface="Georgia"/>
                <a:cs typeface="Georgia"/>
                <a:sym typeface="Georgia"/>
                <a:hlinkClick r:id="rId2"/>
              </a:rPr>
              <a:t>62 million</a:t>
            </a:r>
            <a:r>
              <a:rPr lang="en-US" sz="1350">
                <a:solidFill>
                  <a:srgbClr val="333333"/>
                </a:solidFill>
                <a:highlight>
                  <a:srgbClr val="FCFCFC"/>
                </a:highlight>
                <a:latin typeface="Georgia"/>
                <a:ea typeface="Georgia"/>
                <a:cs typeface="Georgia"/>
                <a:sym typeface="Georgia"/>
              </a:rPr>
              <a:t> Americans listening to podcasts each week, up from 19 million in 2013.</a:t>
            </a:r>
            <a:endParaRPr>
              <a:highlight>
                <a:srgbClr val="FFFFFF"/>
              </a:highlight>
            </a:endParaRPr>
          </a:p>
          <a:p>
            <a:pPr indent="-304800" lvl="0" marL="457200" rtl="0" algn="l">
              <a:lnSpc>
                <a:spcPct val="115000"/>
              </a:lnSpc>
              <a:spcBef>
                <a:spcPts val="0"/>
              </a:spcBef>
              <a:spcAft>
                <a:spcPts val="0"/>
              </a:spcAft>
              <a:buClr>
                <a:schemeClr val="dk1"/>
              </a:buClr>
              <a:buSzPts val="1200"/>
              <a:buFont typeface="Calibri"/>
              <a:buChar char="●"/>
            </a:pPr>
            <a:r>
              <a:rPr lang="en-US">
                <a:highlight>
                  <a:srgbClr val="FFFFFF"/>
                </a:highlight>
              </a:rPr>
              <a:t>A very easy to understand (unlike other social) and long standing method of information and entertainment consumption - we are multitaskers, audio fits right in. </a:t>
            </a:r>
            <a:endParaRPr/>
          </a:p>
          <a:p>
            <a:pPr indent="0" lvl="0" marL="0" rtl="0" algn="l">
              <a:lnSpc>
                <a:spcPct val="115000"/>
              </a:lnSpc>
              <a:spcBef>
                <a:spcPts val="1200"/>
              </a:spcBef>
              <a:spcAft>
                <a:spcPts val="0"/>
              </a:spcAft>
              <a:buNone/>
            </a:pPr>
            <a:r>
              <a:rPr lang="en-US">
                <a:highlight>
                  <a:srgbClr val="FFFFFF"/>
                </a:highlight>
              </a:rPr>
              <a:t>Stories (for us)</a:t>
            </a:r>
            <a:endParaRPr/>
          </a:p>
          <a:p>
            <a:pPr indent="0" lvl="0" marL="0" rtl="0" algn="l">
              <a:lnSpc>
                <a:spcPct val="115000"/>
              </a:lnSpc>
              <a:spcBef>
                <a:spcPts val="1200"/>
              </a:spcBef>
              <a:spcAft>
                <a:spcPts val="0"/>
              </a:spcAft>
              <a:buNone/>
            </a:pPr>
            <a:r>
              <a:rPr lang="en-US">
                <a:highlight>
                  <a:srgbClr val="FFFF00"/>
                </a:highlight>
              </a:rPr>
              <a:t> </a:t>
            </a:r>
            <a:r>
              <a:rPr b="1" lang="en-US">
                <a:highlight>
                  <a:srgbClr val="FFFFFF"/>
                </a:highlight>
              </a:rPr>
              <a:t>Our podcast is not, I think, what you would expect of a library podcast: We don’t discuss book recommendations, or interview authors, or review popular titles. What we do is share stories (hence the name) - and this is really important.</a:t>
            </a:r>
            <a:r>
              <a:rPr lang="en-US">
                <a:highlight>
                  <a:srgbClr val="FFFFFF"/>
                </a:highlight>
              </a:rPr>
              <a:t> I was at work one day and a colleague of mine who has been working in the library for 30+ years was shuffling through newspapers on a mission to find something, and when I inquired about what she was doing she went on to tell me, basically, that years back there had been a customer who would vandalize (so to speak) certain pages of a certain newspaper - and this went on for months. The customer would always use pencil and always target the same paper on the same day, on the same pages - and it became clear to me that this staff member has launched an amateur investigation into this, she tracked the behaviour, tried to narrow down who was committing this nuisance...anyway, she never caught them, and now she was suspecting the person - </a:t>
            </a:r>
            <a:r>
              <a:rPr b="1" lang="en-US">
                <a:highlight>
                  <a:srgbClr val="FFFFFF"/>
                </a:highlight>
              </a:rPr>
              <a:t>or a copycat - was striking again!</a:t>
            </a:r>
            <a:r>
              <a:rPr lang="en-US">
                <a:highlight>
                  <a:srgbClr val="FFFFFF"/>
                </a:highlight>
              </a:rPr>
              <a:t> </a:t>
            </a:r>
            <a:endParaRPr/>
          </a:p>
          <a:p>
            <a:pPr indent="0" lvl="0" marL="0" rtl="0" algn="l">
              <a:lnSpc>
                <a:spcPct val="115000"/>
              </a:lnSpc>
              <a:spcBef>
                <a:spcPts val="1200"/>
              </a:spcBef>
              <a:spcAft>
                <a:spcPts val="0"/>
              </a:spcAft>
              <a:buNone/>
            </a:pPr>
            <a:r>
              <a:rPr b="1" lang="en-US">
                <a:highlight>
                  <a:srgbClr val="FFFFFF"/>
                </a:highlight>
              </a:rPr>
              <a:t>It was all at once captivating and hilarious to me that this was happening behind the scenes at a public library and I was struck, not for the first time, that this could easily be a TV show ...or, as it turns out- a podcast. The public, and even our other colleagues and counterparts in other libraries, have no way to know this and other equally entertaining things like this are happening every day at work, and it’s a shame not to share it. We, as humans and consumers of content love stories because they help us to relate to each other and also allow us to better understand ourselves through each others’ experience - whether through difficulty or humour. And so, Brampton Libraries Stories was born. (cick)</a:t>
            </a:r>
            <a:endParaRPr b="1">
              <a:highlight>
                <a:srgbClr val="FFFFFF"/>
              </a:highlight>
            </a:endParaRPr>
          </a:p>
          <a:p>
            <a:pPr indent="0" lvl="0" marL="0" rtl="0" algn="l">
              <a:lnSpc>
                <a:spcPct val="115000"/>
              </a:lnSpc>
              <a:spcBef>
                <a:spcPts val="1200"/>
              </a:spcBef>
              <a:spcAft>
                <a:spcPts val="0"/>
              </a:spcAft>
              <a:buNone/>
            </a:pPr>
            <a:r>
              <a:rPr b="1" lang="en-US">
                <a:highlight>
                  <a:srgbClr val="FFFFFF"/>
                </a:highlight>
              </a:rPr>
              <a:t>It was a great combination of good timing in terms of the inspiration to share these stories, and the rising world of audio content that was becoming more and more difficult to ignore.</a:t>
            </a:r>
            <a:r>
              <a:rPr lang="en-US">
                <a:highlight>
                  <a:srgbClr val="FFFFFF"/>
                </a:highlight>
              </a:rPr>
              <a:t> </a:t>
            </a:r>
            <a:endParaRPr>
              <a:highlight>
                <a:srgbClr val="FFFFFF"/>
              </a:highlight>
            </a:endParaRPr>
          </a:p>
          <a:p>
            <a:pPr indent="0" lvl="0" marL="0" rtl="0" algn="l">
              <a:lnSpc>
                <a:spcPct val="115000"/>
              </a:lnSpc>
              <a:spcBef>
                <a:spcPts val="1200"/>
              </a:spcBef>
              <a:spcAft>
                <a:spcPts val="0"/>
              </a:spcAft>
              <a:buNone/>
            </a:pPr>
            <a:r>
              <a:rPr lang="en-US"/>
              <a:t>CLICK: Concept: Buy In  </a:t>
            </a:r>
            <a:endParaRPr/>
          </a:p>
          <a:p>
            <a:pPr indent="0" lvl="0" marL="0" rtl="0" algn="l">
              <a:lnSpc>
                <a:spcPct val="115000"/>
              </a:lnSpc>
              <a:spcBef>
                <a:spcPts val="1200"/>
              </a:spcBef>
              <a:spcAft>
                <a:spcPts val="0"/>
              </a:spcAft>
              <a:buNone/>
            </a:pPr>
            <a:r>
              <a:rPr b="1" lang="en-US"/>
              <a:t>For some this might be too much of a “long term, big picture” approach, which is fine, but for us and the volume of content that we produce, and the work back that I like to build in, this was sort of ideal. </a:t>
            </a:r>
            <a:endParaRPr b="1"/>
          </a:p>
          <a:p>
            <a:pPr indent="0" lvl="0" marL="0" rtl="0" algn="l">
              <a:lnSpc>
                <a:spcPct val="115000"/>
              </a:lnSpc>
              <a:spcBef>
                <a:spcPts val="1200"/>
              </a:spcBef>
              <a:spcAft>
                <a:spcPts val="0"/>
              </a:spcAft>
              <a:buNone/>
            </a:pPr>
            <a:r>
              <a:rPr lang="en-US"/>
              <a:t>Concept: </a:t>
            </a:r>
            <a:r>
              <a:rPr b="1" lang="en-US"/>
              <a:t>sell the concept. I had a formal project plan, because this was part of a larger project of me - but in essence, this was very much a “pitch”.</a:t>
            </a:r>
            <a:endParaRPr b="1"/>
          </a:p>
          <a:p>
            <a:pPr indent="0" lvl="0" marL="0" rtl="0" algn="l">
              <a:lnSpc>
                <a:spcPct val="115000"/>
              </a:lnSpc>
              <a:spcBef>
                <a:spcPts val="1200"/>
              </a:spcBef>
              <a:spcAft>
                <a:spcPts val="0"/>
              </a:spcAft>
              <a:buNone/>
            </a:pPr>
            <a:r>
              <a:rPr lang="en-US"/>
              <a:t>Even if you don’t need this level of a “proposal”, creating the pitch, in long and short form, helps form the “elevator pitch”.</a:t>
            </a:r>
            <a:r>
              <a:rPr b="1" lang="en-US"/>
              <a:t> Essentially, knowing the “why” of your project and being able to tell others about it succinctly and with enthusiasm, helped to coerce many of our guests... </a:t>
            </a:r>
            <a:endParaRPr b="1"/>
          </a:p>
          <a:p>
            <a:pPr indent="0" lvl="0" marL="0" rtl="0" algn="l">
              <a:lnSpc>
                <a:spcPct val="115000"/>
              </a:lnSpc>
              <a:spcBef>
                <a:spcPts val="1200"/>
              </a:spcBef>
              <a:spcAft>
                <a:spcPts val="0"/>
              </a:spcAft>
              <a:buNone/>
            </a:pPr>
            <a:r>
              <a:rPr lang="en-US"/>
              <a:t>Co-host: sounds like fun, but seriously, it’s a commitment. </a:t>
            </a:r>
            <a:endParaRPr/>
          </a:p>
          <a:p>
            <a:pPr indent="0" lvl="0" marL="0" rtl="0" algn="l">
              <a:lnSpc>
                <a:spcPct val="115000"/>
              </a:lnSpc>
              <a:spcBef>
                <a:spcPts val="1200"/>
              </a:spcBef>
              <a:spcAft>
                <a:spcPts val="0"/>
              </a:spcAft>
              <a:buNone/>
            </a:pPr>
            <a:r>
              <a:rPr lang="en-US"/>
              <a:t>Guests: know at least 6 of them in theory</a:t>
            </a:r>
            <a:endParaRPr/>
          </a:p>
          <a:p>
            <a:pPr indent="0" lvl="0" marL="0" rtl="0" algn="l">
              <a:spcBef>
                <a:spcPts val="0"/>
              </a:spcBef>
              <a:spcAft>
                <a:spcPts val="0"/>
              </a:spcAft>
              <a:buNone/>
            </a:pPr>
            <a:r>
              <a:t/>
            </a:r>
            <a:endParaRPr>
              <a:highlight>
                <a:srgbClr val="FFFF00"/>
              </a:highlight>
            </a:endParaRPr>
          </a:p>
        </p:txBody>
      </p:sp>
      <p:sp>
        <p:nvSpPr>
          <p:cNvPr id="61" name="Google Shape;61;g7c7a5afc5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e593cf18f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e593cf1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SUSTAINABILITY and Resources:</a:t>
            </a:r>
            <a:endParaRPr/>
          </a:p>
          <a:p>
            <a:pPr indent="0" lvl="0" marL="0" rtl="0" algn="l">
              <a:lnSpc>
                <a:spcPct val="115000"/>
              </a:lnSpc>
              <a:spcBef>
                <a:spcPts val="1200"/>
              </a:spcBef>
              <a:spcAft>
                <a:spcPts val="0"/>
              </a:spcAft>
              <a:buNone/>
            </a:pPr>
            <a:r>
              <a:rPr lang="en-US"/>
              <a:t>-resources (design, music, guests, tech, software, IT, marketing).</a:t>
            </a:r>
            <a:endParaRPr/>
          </a:p>
          <a:p>
            <a:pPr indent="0" lvl="0" marL="0" rtl="0" algn="l">
              <a:lnSpc>
                <a:spcPct val="115000"/>
              </a:lnSpc>
              <a:spcBef>
                <a:spcPts val="1200"/>
              </a:spcBef>
              <a:spcAft>
                <a:spcPts val="0"/>
              </a:spcAft>
              <a:buNone/>
            </a:pPr>
            <a:r>
              <a:rPr lang="en-US"/>
              <a:t>Consider ROI - we decided to trial the project to determine this. More on this later.</a:t>
            </a:r>
            <a:endParaRPr/>
          </a:p>
          <a:p>
            <a:pPr indent="0" lvl="0" marL="0" rtl="0" algn="l">
              <a:lnSpc>
                <a:spcPct val="115000"/>
              </a:lnSpc>
              <a:spcBef>
                <a:spcPts val="1200"/>
              </a:spcBef>
              <a:spcAft>
                <a:spcPts val="0"/>
              </a:spcAft>
              <a:buNone/>
            </a:pPr>
            <a:r>
              <a:rPr lang="en-US"/>
              <a:t>Longevity (a full season pilot?)</a:t>
            </a:r>
            <a:endParaRPr/>
          </a:p>
          <a:p>
            <a:pPr indent="-304800" lvl="0" marL="457200" rtl="0" algn="l">
              <a:lnSpc>
                <a:spcPct val="115000"/>
              </a:lnSpc>
              <a:spcBef>
                <a:spcPts val="0"/>
              </a:spcBef>
              <a:spcAft>
                <a:spcPts val="0"/>
              </a:spcAft>
              <a:buClr>
                <a:schemeClr val="dk1"/>
              </a:buClr>
              <a:buSzPts val="1200"/>
              <a:buFont typeface="Calibri"/>
              <a:buChar char="●"/>
            </a:pPr>
            <a:r>
              <a:rPr lang="en-US"/>
              <a:t>Part of our content offering, keep it </a:t>
            </a:r>
            <a:r>
              <a:rPr b="1" lang="en-US"/>
              <a:t>consistent</a:t>
            </a:r>
            <a:r>
              <a:rPr lang="en-US"/>
              <a:t>.</a:t>
            </a:r>
            <a:endParaRPr/>
          </a:p>
          <a:p>
            <a:pPr indent="-304800" lvl="0" marL="457200" rtl="0" algn="l">
              <a:lnSpc>
                <a:spcPct val="115000"/>
              </a:lnSpc>
              <a:spcBef>
                <a:spcPts val="0"/>
              </a:spcBef>
              <a:spcAft>
                <a:spcPts val="0"/>
              </a:spcAft>
              <a:buClr>
                <a:schemeClr val="dk1"/>
              </a:buClr>
              <a:buSzPts val="1200"/>
              <a:buFont typeface="Calibri"/>
              <a:buChar char="●"/>
            </a:pPr>
            <a:r>
              <a:rPr lang="en-US"/>
              <a:t>Why am I emphasizing </a:t>
            </a:r>
            <a:r>
              <a:rPr b="1" lang="en-US"/>
              <a:t>consistency</a:t>
            </a:r>
            <a:r>
              <a:rPr lang="en-US"/>
              <a:t>? In my research and personal consumption of podcasts, I’ve learned that unlike youtube videos which people will consume as one-offs, podcasts are something people subscribe to and come back to regularly - so your content needs to be regularly available, and reliable in it’s delivery.</a:t>
            </a:r>
            <a:endParaRPr/>
          </a:p>
          <a:p>
            <a:pPr indent="0" lvl="0" marL="0" rtl="0" algn="l">
              <a:lnSpc>
                <a:spcPct val="115000"/>
              </a:lnSpc>
              <a:spcBef>
                <a:spcPts val="1200"/>
              </a:spcBef>
              <a:spcAft>
                <a:spcPts val="0"/>
              </a:spcAft>
              <a:buNone/>
            </a:pPr>
            <a:r>
              <a:rPr lang="en-US"/>
              <a:t>Branding </a:t>
            </a:r>
            <a:endParaRPr/>
          </a:p>
          <a:p>
            <a:pPr indent="-304800" lvl="0" marL="457200" rtl="0" algn="l">
              <a:lnSpc>
                <a:spcPct val="115000"/>
              </a:lnSpc>
              <a:spcBef>
                <a:spcPts val="0"/>
              </a:spcBef>
              <a:spcAft>
                <a:spcPts val="0"/>
              </a:spcAft>
              <a:buClr>
                <a:schemeClr val="dk1"/>
              </a:buClr>
              <a:buSzPts val="1200"/>
              <a:buFont typeface="Calibri"/>
              <a:buChar char="●"/>
            </a:pPr>
            <a:r>
              <a:rPr lang="en-US"/>
              <a:t>With consistency, you’re building an audience base and interest. You also will be doing with with branding, after all</a:t>
            </a:r>
            <a:r>
              <a:rPr b="1" lang="en-US"/>
              <a:t>, this is just another kind of branded content, think of it as such. </a:t>
            </a:r>
            <a:endParaRPr b="1"/>
          </a:p>
          <a:p>
            <a:pPr indent="-304800" lvl="0" marL="457200" rtl="0" algn="l">
              <a:lnSpc>
                <a:spcPct val="115000"/>
              </a:lnSpc>
              <a:spcBef>
                <a:spcPts val="0"/>
              </a:spcBef>
              <a:spcAft>
                <a:spcPts val="0"/>
              </a:spcAft>
              <a:buClr>
                <a:schemeClr val="dk1"/>
              </a:buClr>
              <a:buSzPts val="1200"/>
              <a:buFont typeface="Calibri"/>
              <a:buChar char="●"/>
            </a:pPr>
            <a:r>
              <a:rPr lang="en-US"/>
              <a:t>Being aware of your brand and it’s voice is important because this will likely be the first time that your brand is presented in audio, and this is significant. </a:t>
            </a:r>
            <a:r>
              <a:rPr b="1" lang="en-US"/>
              <a:t>Know your voice and tone.</a:t>
            </a:r>
            <a:r>
              <a:rPr lang="en-US"/>
              <a:t> Listen to podcasts, talk to your colleagues, go into branches - what does your brand sound like or want to sound like? It helps if your social voice is already defined - just figure out if you want to extend this, or change it. </a:t>
            </a:r>
            <a:endParaRPr/>
          </a:p>
          <a:p>
            <a:pPr indent="-304800" lvl="0" marL="457200" rtl="0" algn="l">
              <a:lnSpc>
                <a:spcPct val="115000"/>
              </a:lnSpc>
              <a:spcBef>
                <a:spcPts val="0"/>
              </a:spcBef>
              <a:spcAft>
                <a:spcPts val="0"/>
              </a:spcAft>
              <a:buClr>
                <a:schemeClr val="dk1"/>
              </a:buClr>
              <a:buSzPts val="1200"/>
              <a:buFont typeface="Calibri"/>
              <a:buChar char="●"/>
            </a:pPr>
            <a:r>
              <a:rPr lang="en-US"/>
              <a:t>While I don’t want you to overthink it, I do want you to realize that being “the brand” is uniquely different in audio. Video is obvious, social has many facets and imagery…</a:t>
            </a:r>
            <a:endParaRPr/>
          </a:p>
          <a:p>
            <a:pPr indent="-304800" lvl="0" marL="457200" rtl="0" algn="l">
              <a:lnSpc>
                <a:spcPct val="115000"/>
              </a:lnSpc>
              <a:spcBef>
                <a:spcPts val="0"/>
              </a:spcBef>
              <a:spcAft>
                <a:spcPts val="0"/>
              </a:spcAft>
              <a:buClr>
                <a:schemeClr val="dk1"/>
              </a:buClr>
              <a:buSzPts val="1200"/>
              <a:buFont typeface="Calibri"/>
              <a:buChar char="●"/>
            </a:pPr>
            <a:r>
              <a:rPr lang="en-US"/>
              <a:t>Audio is more personal. </a:t>
            </a:r>
            <a:r>
              <a:rPr lang="en-US" sz="900">
                <a:solidFill>
                  <a:srgbClr val="231F20"/>
                </a:solidFill>
                <a:latin typeface="Arial"/>
                <a:ea typeface="Arial"/>
                <a:cs typeface="Arial"/>
                <a:sym typeface="Arial"/>
              </a:rPr>
              <a:t>One of the great drivers of podcast consumption growth is that podcasts are the ultimate multi-tasking content format. The 2019 podcast statistics show that multi-tasking is in full force. 59% have listened while doing housework. 52% while driving. 51% while cooking. And 46% while going for a </a:t>
            </a:r>
            <a:r>
              <a:rPr lang="en-US" sz="900">
                <a:solidFill>
                  <a:srgbClr val="231F20"/>
                </a:solidFill>
              </a:rPr>
              <a:t>walk.</a:t>
            </a:r>
            <a:endParaRPr sz="900"/>
          </a:p>
          <a:p>
            <a:pPr indent="-304800" lvl="0" marL="457200" rtl="0" algn="l">
              <a:lnSpc>
                <a:spcPct val="115000"/>
              </a:lnSpc>
              <a:spcBef>
                <a:spcPts val="0"/>
              </a:spcBef>
              <a:spcAft>
                <a:spcPts val="0"/>
              </a:spcAft>
              <a:buClr>
                <a:schemeClr val="dk1"/>
              </a:buClr>
              <a:buSzPts val="1200"/>
              <a:buFont typeface="Calibri"/>
              <a:buChar char="●"/>
            </a:pPr>
            <a:r>
              <a:rPr lang="en-US"/>
              <a:t>You may think that if someone is listening to your podcast while driving or doing the housework that they are distracted, but in fact they are allowing your voice and your content in to a time where you weren’t present before.  </a:t>
            </a:r>
            <a:r>
              <a:rPr lang="en-US">
                <a:solidFill>
                  <a:srgbClr val="231F20"/>
                </a:solidFill>
              </a:rPr>
              <a:t>Ever try to mow your lawn while reading a blog post? Or while watching a YouTube video? Doable maybe, but not advisable. </a:t>
            </a:r>
            <a:r>
              <a:rPr lang="en-US"/>
              <a:t>Audio takes over more of their time (30-40min episodes, measured to commute times) but also takes over more of the imagination - as the listener fills in gaps and makes associations necessary to make sense of what they are being told.</a:t>
            </a:r>
            <a:endParaRPr>
              <a:solidFill>
                <a:srgbClr val="231F20"/>
              </a:solidFill>
            </a:endParaRPr>
          </a:p>
          <a:p>
            <a:pPr indent="-304800" lvl="1" marL="914400" rtl="0" algn="l">
              <a:lnSpc>
                <a:spcPct val="120000"/>
              </a:lnSpc>
              <a:spcBef>
                <a:spcPts val="0"/>
              </a:spcBef>
              <a:spcAft>
                <a:spcPts val="0"/>
              </a:spcAft>
              <a:buClr>
                <a:schemeClr val="dk1"/>
              </a:buClr>
              <a:buSzPts val="1200"/>
              <a:buFont typeface="Calibri"/>
              <a:buChar char="○"/>
            </a:pPr>
            <a:r>
              <a:rPr lang="en-US"/>
              <a:t>I would argue if this isn’t something you’re set up to do for a cohesive season at a time and potentially onward, consider doing something different. You can still test out your brand voice and take part in the audio space by being a guest.</a:t>
            </a:r>
            <a:endParaRPr/>
          </a:p>
          <a:p>
            <a:pPr indent="0" lvl="0" marL="0" rtl="0" algn="l">
              <a:lnSpc>
                <a:spcPct val="115000"/>
              </a:lnSpc>
              <a:spcBef>
                <a:spcPts val="1200"/>
              </a:spcBef>
              <a:spcAft>
                <a:spcPts val="0"/>
              </a:spcAft>
              <a:buNone/>
            </a:pPr>
            <a:r>
              <a:rPr lang="en-US"/>
              <a:t>So if you’re launching a podcast - what are you sharing?  NEXT SLIDE</a:t>
            </a:r>
            <a:endParaRPr/>
          </a:p>
          <a:p>
            <a:pPr indent="0" lvl="0" marL="457200" rtl="0" algn="l">
              <a:spcBef>
                <a:spcPts val="0"/>
              </a:spcBef>
              <a:spcAft>
                <a:spcPts val="0"/>
              </a:spcAft>
              <a:buNone/>
            </a:pPr>
            <a:r>
              <a:t/>
            </a:r>
            <a:endParaRPr/>
          </a:p>
        </p:txBody>
      </p:sp>
      <p:sp>
        <p:nvSpPr>
          <p:cNvPr id="68" name="Google Shape;68;g4e593cf18f_0_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cd70c034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cd70c0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Episode Planning:</a:t>
            </a:r>
            <a:endParaRPr/>
          </a:p>
          <a:p>
            <a:pPr indent="0" lvl="0" marL="0" rtl="0" algn="l">
              <a:lnSpc>
                <a:spcPct val="115000"/>
              </a:lnSpc>
              <a:spcBef>
                <a:spcPts val="1200"/>
              </a:spcBef>
              <a:spcAft>
                <a:spcPts val="0"/>
              </a:spcAft>
              <a:buNone/>
            </a:pPr>
            <a:r>
              <a:rPr lang="en-US"/>
              <a:t>As I said, I think the key to a successful podcast (And successful branded marketing) is thoughtful content creation. 	For us, this meant putting in a lot of effort into episode planning, which is sort of misleading when I go on to tell you that we relied only on “invisible scripts”. </a:t>
            </a:r>
            <a:endParaRPr/>
          </a:p>
          <a:p>
            <a:pPr indent="0" lvl="0" marL="0" rtl="0" algn="l">
              <a:lnSpc>
                <a:spcPct val="115000"/>
              </a:lnSpc>
              <a:spcBef>
                <a:spcPts val="1200"/>
              </a:spcBef>
              <a:spcAft>
                <a:spcPts val="0"/>
              </a:spcAft>
              <a:buNone/>
            </a:pPr>
            <a:r>
              <a:rPr lang="en-US"/>
              <a:t>Invisible Scripting</a:t>
            </a:r>
            <a:endParaRPr/>
          </a:p>
          <a:p>
            <a:pPr indent="0" lvl="0" marL="457200" rtl="0" algn="l">
              <a:lnSpc>
                <a:spcPct val="115000"/>
              </a:lnSpc>
              <a:spcBef>
                <a:spcPts val="1200"/>
              </a:spcBef>
              <a:spcAft>
                <a:spcPts val="0"/>
              </a:spcAft>
              <a:buNone/>
            </a:pPr>
            <a:r>
              <a:rPr lang="en-US"/>
              <a:t> We knew we would be sharing stories from our staff - so naturally, we sourced these stories. </a:t>
            </a:r>
            <a:endParaRPr/>
          </a:p>
          <a:p>
            <a:pPr indent="-304800" lvl="0" marL="457200" rtl="0" algn="l">
              <a:lnSpc>
                <a:spcPct val="115000"/>
              </a:lnSpc>
              <a:spcBef>
                <a:spcPts val="0"/>
              </a:spcBef>
              <a:spcAft>
                <a:spcPts val="0"/>
              </a:spcAft>
              <a:buClr>
                <a:schemeClr val="dk1"/>
              </a:buClr>
              <a:buSzPts val="1200"/>
              <a:buFont typeface="Calibri"/>
              <a:buChar char="●"/>
            </a:pPr>
            <a:r>
              <a:rPr lang="en-US"/>
              <a:t>We built questions and observations around these topics, but never wrote out any other speaking points.</a:t>
            </a:r>
            <a:endParaRPr/>
          </a:p>
          <a:p>
            <a:pPr indent="-304800" lvl="0" marL="457200" rtl="0" algn="l">
              <a:lnSpc>
                <a:spcPct val="115000"/>
              </a:lnSpc>
              <a:spcBef>
                <a:spcPts val="0"/>
              </a:spcBef>
              <a:spcAft>
                <a:spcPts val="0"/>
              </a:spcAft>
              <a:buClr>
                <a:schemeClr val="dk1"/>
              </a:buClr>
              <a:buSzPts val="1200"/>
              <a:buFont typeface="Calibri"/>
              <a:buChar char="●"/>
            </a:pPr>
            <a:r>
              <a:rPr lang="en-US"/>
              <a:t>Had an idea of the stories our guests would share, as well as what the focus or theme of the episode would be.</a:t>
            </a:r>
            <a:endParaRPr/>
          </a:p>
          <a:p>
            <a:pPr indent="-304800" lvl="0" marL="457200" rtl="0" algn="l">
              <a:lnSpc>
                <a:spcPct val="115000"/>
              </a:lnSpc>
              <a:spcBef>
                <a:spcPts val="0"/>
              </a:spcBef>
              <a:spcAft>
                <a:spcPts val="0"/>
              </a:spcAft>
              <a:buClr>
                <a:schemeClr val="dk1"/>
              </a:buClr>
              <a:buSzPts val="1200"/>
              <a:buFont typeface="Calibri"/>
              <a:buChar char="●"/>
            </a:pPr>
            <a:r>
              <a:rPr lang="en-US"/>
              <a:t>The things that were set were the intros and outros, </a:t>
            </a:r>
            <a:r>
              <a:rPr b="1" lang="en-US"/>
              <a:t>Script your intros and outros, you are not as smooth as you think you are.</a:t>
            </a:r>
            <a:endParaRPr b="1"/>
          </a:p>
          <a:p>
            <a:pPr indent="-304800" lvl="0" marL="457200" rtl="0" algn="l">
              <a:lnSpc>
                <a:spcPct val="115000"/>
              </a:lnSpc>
              <a:spcBef>
                <a:spcPts val="0"/>
              </a:spcBef>
              <a:spcAft>
                <a:spcPts val="0"/>
              </a:spcAft>
              <a:buClr>
                <a:schemeClr val="dk1"/>
              </a:buClr>
              <a:buSzPts val="1200"/>
              <a:buFont typeface="Calibri"/>
              <a:buChar char="●"/>
            </a:pPr>
            <a:r>
              <a:rPr lang="en-US"/>
              <a:t>Same goes for your guest intros. Don't give a bio, but consider a fun fact about the person, an anecdote, what have you.</a:t>
            </a:r>
            <a:endParaRPr/>
          </a:p>
          <a:p>
            <a:pPr indent="-304800" lvl="0" marL="457200" rtl="0" algn="l">
              <a:lnSpc>
                <a:spcPct val="115000"/>
              </a:lnSpc>
              <a:spcBef>
                <a:spcPts val="0"/>
              </a:spcBef>
              <a:spcAft>
                <a:spcPts val="0"/>
              </a:spcAft>
              <a:buClr>
                <a:schemeClr val="dk1"/>
              </a:buClr>
              <a:buSzPts val="1200"/>
              <a:buFont typeface="Calibri"/>
              <a:buChar char="●"/>
            </a:pPr>
            <a:r>
              <a:rPr lang="en-US"/>
              <a:t>Prepping guests: We communicated with them the theme of their episode and the stories we wanted them to think about sharing.All of our guests put thought into what they would share ahead of time, some came in with talking notes - </a:t>
            </a:r>
            <a:r>
              <a:rPr b="1" lang="en-US"/>
              <a:t>and I’ll tell you, overall, the discussions with no talking notes, or with forgotten talking notes, </a:t>
            </a:r>
            <a:r>
              <a:rPr lang="en-US"/>
              <a:t> </a:t>
            </a:r>
            <a:r>
              <a:rPr b="1" lang="en-US"/>
              <a:t>Surprisingly, resulted in less editing. Why?  Because the conversation FLOWED - wasn’t stop and go. </a:t>
            </a:r>
            <a:endParaRPr b="1"/>
          </a:p>
          <a:p>
            <a:pPr indent="-304800" lvl="0" marL="457200" rtl="0" algn="l">
              <a:lnSpc>
                <a:spcPct val="115000"/>
              </a:lnSpc>
              <a:spcBef>
                <a:spcPts val="0"/>
              </a:spcBef>
              <a:spcAft>
                <a:spcPts val="0"/>
              </a:spcAft>
              <a:buClr>
                <a:schemeClr val="dk1"/>
              </a:buClr>
              <a:buSzPts val="1200"/>
              <a:buFont typeface="Calibri"/>
              <a:buChar char="●"/>
            </a:pPr>
            <a:r>
              <a:rPr lang="en-US"/>
              <a:t>We also informed them that the edited product would be shared in advance</a:t>
            </a:r>
            <a:endParaRPr/>
          </a:p>
          <a:p>
            <a:pPr indent="0" lvl="0" marL="0" rtl="0" algn="l">
              <a:lnSpc>
                <a:spcPct val="115000"/>
              </a:lnSpc>
              <a:spcBef>
                <a:spcPts val="1200"/>
              </a:spcBef>
              <a:spcAft>
                <a:spcPts val="0"/>
              </a:spcAft>
              <a:buNone/>
            </a:pPr>
            <a:r>
              <a:rPr lang="en-US"/>
              <a:t>You will find that your episodes may take on a sort of </a:t>
            </a:r>
            <a:r>
              <a:rPr b="1" lang="en-US"/>
              <a:t>Formula</a:t>
            </a:r>
            <a:r>
              <a:rPr lang="en-US"/>
              <a:t>, which I would encourage. It is good for you (in terms of episode planning and hosting) and for your listeners. </a:t>
            </a:r>
            <a:endParaRPr/>
          </a:p>
        </p:txBody>
      </p:sp>
      <p:sp>
        <p:nvSpPr>
          <p:cNvPr id="76" name="Google Shape;76;g7cd70c034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c37a9449f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c37a9449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We went with a “bulk” recording schedule built momentum both for episode planning and recording. </a:t>
            </a:r>
            <a:endParaRPr/>
          </a:p>
          <a:p>
            <a:pPr indent="0" lvl="0" marL="0" rtl="0" algn="l">
              <a:lnSpc>
                <a:spcPct val="115000"/>
              </a:lnSpc>
              <a:spcBef>
                <a:spcPts val="1200"/>
              </a:spcBef>
              <a:spcAft>
                <a:spcPts val="0"/>
              </a:spcAft>
              <a:buNone/>
            </a:pPr>
            <a:r>
              <a:rPr lang="en-US"/>
              <a:t>But technically speaking, for better or for worse, we were working with what we had.</a:t>
            </a:r>
            <a:endParaRPr/>
          </a:p>
          <a:p>
            <a:pPr indent="0" lvl="0" marL="0" rtl="0" algn="l">
              <a:lnSpc>
                <a:spcPct val="115000"/>
              </a:lnSpc>
              <a:spcBef>
                <a:spcPts val="1200"/>
              </a:spcBef>
              <a:spcAft>
                <a:spcPts val="0"/>
              </a:spcAft>
              <a:buNone/>
            </a:pPr>
            <a:r>
              <a:rPr lang="en-US"/>
              <a:t>How did we record this podcast?</a:t>
            </a:r>
            <a:endParaRPr/>
          </a:p>
          <a:p>
            <a:pPr indent="0" lvl="0" marL="0" rtl="0" algn="l">
              <a:lnSpc>
                <a:spcPct val="115000"/>
              </a:lnSpc>
              <a:spcBef>
                <a:spcPts val="1200"/>
              </a:spcBef>
              <a:spcAft>
                <a:spcPts val="0"/>
              </a:spcAft>
              <a:buNone/>
            </a:pPr>
            <a:r>
              <a:rPr lang="en-US"/>
              <a:t>Audio Recording Studio</a:t>
            </a:r>
            <a:endParaRPr/>
          </a:p>
          <a:p>
            <a:pPr indent="-304800" lvl="0" marL="457200" rtl="0" algn="l">
              <a:lnSpc>
                <a:spcPct val="115000"/>
              </a:lnSpc>
              <a:spcBef>
                <a:spcPts val="0"/>
              </a:spcBef>
              <a:spcAft>
                <a:spcPts val="0"/>
              </a:spcAft>
              <a:buClr>
                <a:schemeClr val="dk1"/>
              </a:buClr>
              <a:buSzPts val="1200"/>
              <a:buFont typeface="Calibri"/>
              <a:buChar char="●"/>
            </a:pPr>
            <a:r>
              <a:rPr lang="en-US"/>
              <a:t>To have an ARS at your disposal seems pretty perfect, right? And on paper, it is. I knew from the get go that there would be some training involved for me get started, but I’m telling you now folks, for someone with zero previous experience, “some training” is a comical understatement.</a:t>
            </a:r>
            <a:endParaRPr/>
          </a:p>
          <a:p>
            <a:pPr indent="-304800" lvl="0" marL="457200" rtl="0" algn="l">
              <a:lnSpc>
                <a:spcPct val="115000"/>
              </a:lnSpc>
              <a:spcBef>
                <a:spcPts val="0"/>
              </a:spcBef>
              <a:spcAft>
                <a:spcPts val="0"/>
              </a:spcAft>
              <a:buClr>
                <a:schemeClr val="dk1"/>
              </a:buClr>
              <a:buSzPts val="1200"/>
              <a:buFont typeface="Calibri"/>
              <a:buChar char="●"/>
            </a:pPr>
            <a:r>
              <a:rPr lang="en-US"/>
              <a:t>Took a one - on - one orientation, had staff willing to help when I got stuck, had the world wide web - and all of these elements were VITAL.</a:t>
            </a:r>
            <a:endParaRPr/>
          </a:p>
          <a:p>
            <a:pPr indent="-304800" lvl="0" marL="457200" rtl="0" algn="l">
              <a:lnSpc>
                <a:spcPct val="115000"/>
              </a:lnSpc>
              <a:spcBef>
                <a:spcPts val="0"/>
              </a:spcBef>
              <a:spcAft>
                <a:spcPts val="0"/>
              </a:spcAft>
              <a:buClr>
                <a:schemeClr val="dk1"/>
              </a:buClr>
              <a:buSzPts val="1200"/>
              <a:buFont typeface="Calibri"/>
              <a:buChar char="●"/>
            </a:pPr>
            <a:r>
              <a:rPr lang="en-US"/>
              <a:t>So, I will say that if you have an ARS to work with, see if you can get someone involved that knows SOMETHING, and if you don’t - I’m starting to realize that an iphone and mic attachment may not be the worst thing that ever happened to a podcast. </a:t>
            </a:r>
            <a:endParaRPr/>
          </a:p>
          <a:p>
            <a:pPr indent="-304800" lvl="0" marL="457200" rtl="0" algn="l">
              <a:lnSpc>
                <a:spcPct val="115000"/>
              </a:lnSpc>
              <a:spcBef>
                <a:spcPts val="0"/>
              </a:spcBef>
              <a:spcAft>
                <a:spcPts val="0"/>
              </a:spcAft>
              <a:buClr>
                <a:schemeClr val="dk1"/>
              </a:buClr>
              <a:buSzPts val="1200"/>
              <a:buFont typeface="Calibri"/>
              <a:buChar char="●"/>
            </a:pPr>
            <a:r>
              <a:rPr lang="en-US"/>
              <a:t>In anycase, Pro Tools (software) and I had to become friends. It was hard. And if I’m being completely frank, I am maddeningly stubborn and at this point in the game I felt too committed creatively to give up technically. Do with that what you will.</a:t>
            </a:r>
            <a:endParaRPr/>
          </a:p>
          <a:p>
            <a:pPr indent="-317500" lvl="0" marL="457200" rtl="0" algn="l">
              <a:lnSpc>
                <a:spcPct val="115000"/>
              </a:lnSpc>
              <a:spcBef>
                <a:spcPts val="0"/>
              </a:spcBef>
              <a:spcAft>
                <a:spcPts val="0"/>
              </a:spcAft>
              <a:buSzPts val="1400"/>
              <a:buChar char="●"/>
            </a:pPr>
            <a:r>
              <a:rPr lang="en-US"/>
              <a:t>Dynamic mic and 2 diaphram condenser mics - phantom power!</a:t>
            </a:r>
            <a:endParaRPr/>
          </a:p>
          <a:p>
            <a:pPr indent="-304800" lvl="0" marL="457200" rtl="0" algn="l">
              <a:lnSpc>
                <a:spcPct val="115000"/>
              </a:lnSpc>
              <a:spcBef>
                <a:spcPts val="0"/>
              </a:spcBef>
              <a:spcAft>
                <a:spcPts val="0"/>
              </a:spcAft>
              <a:buClr>
                <a:schemeClr val="dk1"/>
              </a:buClr>
              <a:buSzPts val="1200"/>
              <a:buFont typeface="Calibri"/>
              <a:buChar char="●"/>
            </a:pPr>
            <a:r>
              <a:rPr lang="en-US"/>
              <a:t>It was slow. Our daily struggle was high, and our success indicators were low: only 1 mic died today? AWESOME!</a:t>
            </a:r>
            <a:endParaRPr/>
          </a:p>
          <a:p>
            <a:pPr indent="0" lvl="0" marL="457200" rtl="0" algn="l">
              <a:lnSpc>
                <a:spcPct val="115000"/>
              </a:lnSpc>
              <a:spcBef>
                <a:spcPts val="1200"/>
              </a:spcBef>
              <a:spcAft>
                <a:spcPts val="0"/>
              </a:spcAft>
              <a:buNone/>
            </a:pPr>
            <a:r>
              <a:rPr b="1" lang="en-US">
                <a:highlight>
                  <a:srgbClr val="FFFF00"/>
                </a:highlight>
              </a:rPr>
              <a:t>Slide 6: VIDEO</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5" name="Google Shape;85;g7c37a9449f_0_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e593cf18f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e593cf1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I’m going to tackle this topic sort of...backwards.</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US"/>
              <a:t>As I said, I think the key to a successful podcast (And successful branded marketing) is thoughtful content creation.</a:t>
            </a:r>
            <a:endParaRPr/>
          </a:p>
          <a:p>
            <a:pPr indent="0" lvl="0" marL="0" rtl="0" algn="l">
              <a:spcBef>
                <a:spcPts val="0"/>
              </a:spcBef>
              <a:spcAft>
                <a:spcPts val="0"/>
              </a:spcAft>
              <a:buClr>
                <a:srgbClr val="000000"/>
              </a:buClr>
              <a:buSzPts val="1100"/>
              <a:buFont typeface="Arial"/>
              <a:buNone/>
            </a:pPr>
            <a:r>
              <a:rPr lang="en-US"/>
              <a:t>So before I get into the details of what that means and what it looked like for this project, I want to get the obvious stuff out of the way:</a:t>
            </a:r>
            <a:endParaRPr/>
          </a:p>
          <a:p>
            <a:pPr indent="0" lvl="0" marL="0" rtl="0" algn="l">
              <a:spcBef>
                <a:spcPts val="0"/>
              </a:spcBef>
              <a:spcAft>
                <a:spcPts val="0"/>
              </a:spcAft>
              <a:buClr>
                <a:srgbClr val="000000"/>
              </a:buClr>
              <a:buSzPts val="1100"/>
              <a:buFont typeface="Arial"/>
              <a:buNone/>
            </a:pPr>
            <a:r>
              <a:t/>
            </a:r>
            <a:endParaRPr/>
          </a:p>
          <a:p>
            <a:pPr indent="0" lvl="0" marL="0" rtl="0" algn="l">
              <a:spcBef>
                <a:spcPts val="0"/>
              </a:spcBef>
              <a:spcAft>
                <a:spcPts val="0"/>
              </a:spcAft>
              <a:buClr>
                <a:srgbClr val="000000"/>
              </a:buClr>
              <a:buSzPts val="1100"/>
              <a:buFont typeface="Arial"/>
              <a:buNone/>
            </a:pPr>
            <a:r>
              <a:rPr lang="en-US"/>
              <a:t>How did we record this podcast?</a:t>
            </a:r>
            <a:endParaRPr/>
          </a:p>
          <a:p>
            <a:pPr indent="0" lvl="0" marL="0" rtl="0" algn="l">
              <a:spcBef>
                <a:spcPts val="0"/>
              </a:spcBef>
              <a:spcAft>
                <a:spcPts val="0"/>
              </a:spcAft>
              <a:buClr>
                <a:srgbClr val="000000"/>
              </a:buClr>
              <a:buSzPts val="1100"/>
              <a:buFont typeface="Arial"/>
              <a:buNone/>
            </a:pPr>
            <a:r>
              <a:rPr lang="en-US"/>
              <a:t>Audio Recording Studio</a:t>
            </a:r>
            <a:endParaRPr/>
          </a:p>
          <a:p>
            <a:pPr indent="-317500" lvl="0" marL="457200" rtl="0" algn="l">
              <a:spcBef>
                <a:spcPts val="0"/>
              </a:spcBef>
              <a:spcAft>
                <a:spcPts val="0"/>
              </a:spcAft>
              <a:buSzPts val="1400"/>
              <a:buChar char="-"/>
            </a:pPr>
            <a:r>
              <a:rPr lang="en-US"/>
              <a:t>To have an ARS at your disposal seems pretty perfect, right? And on paper, it is. I knew from the get go that there would be some training involved for me get started, but I’m telling you now folks, for someone with zero previous experience, “some training” is a comical understatement.</a:t>
            </a:r>
            <a:endParaRPr/>
          </a:p>
          <a:p>
            <a:pPr indent="-317500" lvl="0" marL="457200" rtl="0" algn="l">
              <a:spcBef>
                <a:spcPts val="0"/>
              </a:spcBef>
              <a:spcAft>
                <a:spcPts val="0"/>
              </a:spcAft>
              <a:buSzPts val="1400"/>
              <a:buChar char="-"/>
            </a:pPr>
            <a:r>
              <a:rPr lang="en-US"/>
              <a:t>Took a one - on - one orientation, had staff willing to help when I got stuck, had the world wide web - and all of these elements were VITAL.</a:t>
            </a:r>
            <a:endParaRPr/>
          </a:p>
          <a:p>
            <a:pPr indent="-317500" lvl="0" marL="457200" rtl="0" algn="l">
              <a:spcBef>
                <a:spcPts val="0"/>
              </a:spcBef>
              <a:spcAft>
                <a:spcPts val="0"/>
              </a:spcAft>
              <a:buSzPts val="1400"/>
              <a:buChar char="-"/>
            </a:pPr>
            <a:r>
              <a:rPr lang="en-US"/>
              <a:t>So, I will say that if you have an ARS to work with, see if you can get someone involved that knows SOMETHING, and if you don’t - I’m starting to realize that an iphone and mic attachment may not be the worst thing that ever happened to a podcast. </a:t>
            </a:r>
            <a:endParaRPr/>
          </a:p>
          <a:p>
            <a:pPr indent="-317500" lvl="0" marL="457200" rtl="0" algn="l">
              <a:spcBef>
                <a:spcPts val="0"/>
              </a:spcBef>
              <a:spcAft>
                <a:spcPts val="0"/>
              </a:spcAft>
              <a:buSzPts val="1400"/>
              <a:buChar char="-"/>
            </a:pPr>
            <a:r>
              <a:rPr lang="en-US"/>
              <a:t>In anycase, Pro Tools (software) and I had to become friends. It was hard. And if I’m being completely frank, I am maddeningly stubborn and at this point in the game I felt too </a:t>
            </a:r>
            <a:r>
              <a:rPr lang="en-US"/>
              <a:t>committed</a:t>
            </a:r>
            <a:r>
              <a:rPr lang="en-US"/>
              <a:t> </a:t>
            </a:r>
            <a:r>
              <a:rPr lang="en-US"/>
              <a:t>creatively</a:t>
            </a:r>
            <a:r>
              <a:rPr lang="en-US"/>
              <a:t> to give up technically. Despair was real and I did video updates to try and share the journey because...it was a journey.</a:t>
            </a:r>
            <a:endParaRPr/>
          </a:p>
          <a:p>
            <a:pPr indent="-317500" lvl="0" marL="457200" rtl="0" algn="l">
              <a:spcBef>
                <a:spcPts val="0"/>
              </a:spcBef>
              <a:spcAft>
                <a:spcPts val="0"/>
              </a:spcAft>
              <a:buSzPts val="1400"/>
              <a:buChar char="-"/>
            </a:pPr>
            <a:r>
              <a:rPr lang="en-US"/>
              <a:t>Our daily struggle was high, and our success indicators were low: only 1 mic died today? AWESOME!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Editing</a:t>
            </a:r>
            <a:endParaRPr/>
          </a:p>
          <a:p>
            <a:pPr indent="-317500" lvl="0" marL="457200" rtl="0" algn="l">
              <a:spcBef>
                <a:spcPts val="0"/>
              </a:spcBef>
              <a:spcAft>
                <a:spcPts val="0"/>
              </a:spcAft>
              <a:buSzPts val="1400"/>
              <a:buChar char="-"/>
            </a:pPr>
            <a:r>
              <a:rPr lang="en-US"/>
              <a:t>Chose </a:t>
            </a:r>
            <a:endParaRPr/>
          </a:p>
        </p:txBody>
      </p:sp>
      <p:sp>
        <p:nvSpPr>
          <p:cNvPr id="92" name="Google Shape;92;g4e593cf18f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cdb3d7689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cdb3d768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Did that make you feel a bit frantic? Lost? Feeling  slightly embarrassed for me?  ALL OF THE ABOVE AND MORE, friends.</a:t>
            </a:r>
            <a:endParaRPr/>
          </a:p>
          <a:p>
            <a:pPr indent="0" lvl="0" marL="0" rtl="0" algn="l">
              <a:lnSpc>
                <a:spcPct val="115000"/>
              </a:lnSpc>
              <a:spcBef>
                <a:spcPts val="1200"/>
              </a:spcBef>
              <a:spcAft>
                <a:spcPts val="0"/>
              </a:spcAft>
              <a:buNone/>
            </a:pPr>
            <a:r>
              <a:rPr b="1" lang="en-US"/>
              <a:t>My mistake, in hindsight, was that I started too big. </a:t>
            </a:r>
            <a:r>
              <a:rPr lang="en-US"/>
              <a:t>I aimed to learn too much - and this became very overwhelming, very quickly. Why did I decide that on top of producing and editing a podcast series, I, a person who maddeningly uses the terms “note” and “Chord’ interchangeably,  should be able to record my own jingle? I couldn’t say. </a:t>
            </a:r>
            <a:r>
              <a:rPr b="1" lang="en-US"/>
              <a:t>But boy was it a humbling experience. </a:t>
            </a:r>
            <a:endParaRPr b="1"/>
          </a:p>
          <a:p>
            <a:pPr indent="0" lvl="0" marL="0" rtl="0" algn="l">
              <a:lnSpc>
                <a:spcPct val="115000"/>
              </a:lnSpc>
              <a:spcBef>
                <a:spcPts val="1200"/>
              </a:spcBef>
              <a:spcAft>
                <a:spcPts val="0"/>
              </a:spcAft>
              <a:buNone/>
            </a:pPr>
            <a:r>
              <a:rPr b="1" lang="en-US"/>
              <a:t>Eventually, I knew enough to get us set up to record, and to have the microphones do what they are supposed to do. And have the audio we capture sound ‘clean’(ish). This was enough.</a:t>
            </a:r>
            <a:endParaRPr b="1"/>
          </a:p>
          <a:p>
            <a:pPr indent="0" lvl="0" marL="0" rtl="0" algn="l">
              <a:lnSpc>
                <a:spcPct val="115000"/>
              </a:lnSpc>
              <a:spcBef>
                <a:spcPts val="1200"/>
              </a:spcBef>
              <a:spcAft>
                <a:spcPts val="0"/>
              </a:spcAft>
              <a:buNone/>
            </a:pPr>
            <a:r>
              <a:rPr b="1" lang="en-US"/>
              <a:t>I have to emphasize</a:t>
            </a:r>
            <a:r>
              <a:rPr lang="en-US"/>
              <a:t> that throughout the recordings, It was important for us to have our guests </a:t>
            </a:r>
            <a:r>
              <a:rPr b="1" lang="en-US"/>
              <a:t>feel comfortable</a:t>
            </a:r>
            <a:r>
              <a:rPr lang="en-US"/>
              <a:t>, and, hopefully, notice NONE of what you were just witnesses to - and I’ll be honest a </a:t>
            </a:r>
            <a:r>
              <a:rPr b="1" lang="en-US"/>
              <a:t>big part of our confidence and gusto came from - you guessed it - the content and episode prep. </a:t>
            </a:r>
            <a:endParaRPr b="1"/>
          </a:p>
          <a:p>
            <a:pPr indent="0" lvl="0" marL="0" rtl="0" algn="l">
              <a:lnSpc>
                <a:spcPct val="115000"/>
              </a:lnSpc>
              <a:spcBef>
                <a:spcPts val="1200"/>
              </a:spcBef>
              <a:spcAft>
                <a:spcPts val="0"/>
              </a:spcAft>
              <a:buNone/>
            </a:pPr>
            <a:r>
              <a:rPr lang="en-US"/>
              <a:t>We were really proud of the work we had done to draw out episodes and guests, which contributed greatly to the execution in the studio.  </a:t>
            </a:r>
            <a:r>
              <a:rPr b="1" lang="en-US"/>
              <a:t>The vision for us from our “concept or pitch”, of having staff speak to us as they do in our office space was the goal/vision. </a:t>
            </a:r>
            <a:endParaRPr b="1"/>
          </a:p>
          <a:p>
            <a:pPr indent="0" lvl="0" marL="0" rtl="0" algn="l">
              <a:lnSpc>
                <a:spcPct val="115000"/>
              </a:lnSpc>
              <a:spcBef>
                <a:spcPts val="1200"/>
              </a:spcBef>
              <a:spcAft>
                <a:spcPts val="0"/>
              </a:spcAft>
              <a:buNone/>
            </a:pPr>
            <a:r>
              <a:rPr b="1" lang="en-US"/>
              <a:t>Editing: </a:t>
            </a:r>
            <a:endParaRPr b="1"/>
          </a:p>
          <a:p>
            <a:pPr indent="0" lvl="0" marL="0" rtl="0" algn="l">
              <a:lnSpc>
                <a:spcPct val="115000"/>
              </a:lnSpc>
              <a:spcBef>
                <a:spcPts val="1200"/>
              </a:spcBef>
              <a:spcAft>
                <a:spcPts val="0"/>
              </a:spcAft>
              <a:buNone/>
            </a:pPr>
            <a:r>
              <a:rPr lang="en-US"/>
              <a:t>Disclaimer: I was fairly confident in my editing skills, which I made sure to cite at during every recording. This made the chaos a little more manageable. </a:t>
            </a:r>
            <a:endParaRPr/>
          </a:p>
          <a:p>
            <a:pPr indent="0" lvl="0" marL="0" rtl="0" algn="l">
              <a:lnSpc>
                <a:spcPct val="115000"/>
              </a:lnSpc>
              <a:spcBef>
                <a:spcPts val="1200"/>
              </a:spcBef>
              <a:spcAft>
                <a:spcPts val="0"/>
              </a:spcAft>
              <a:buNone/>
            </a:pPr>
            <a:r>
              <a:rPr lang="en-US"/>
              <a:t>As I said, we went for a record first, edit later plan from the get go. In terms of learning the studio and producing what we thought would be the best product, this worked for us. There are risks either way: may run into editing issues if you save it for later, but may also run out of recording steam. For us, the latter risk was more real.</a:t>
            </a:r>
            <a:endParaRPr/>
          </a:p>
          <a:p>
            <a:pPr indent="0" lvl="0" marL="0" rtl="0" algn="l">
              <a:lnSpc>
                <a:spcPct val="115000"/>
              </a:lnSpc>
              <a:spcBef>
                <a:spcPts val="1200"/>
              </a:spcBef>
              <a:spcAft>
                <a:spcPts val="0"/>
              </a:spcAft>
              <a:buNone/>
            </a:pPr>
            <a:r>
              <a:rPr lang="en-US"/>
              <a:t>Used Adobe Audition (via creative cloud) to edit.  Fun fact: working offsite one day so I used garageband to edit “Other dooties as assigned” episode - way clunkier and less intuitive. Could just be because I’m used to the Adobe workspace, though. </a:t>
            </a:r>
            <a:endParaRPr/>
          </a:p>
          <a:p>
            <a:pPr indent="0" lvl="0" marL="0" rtl="0" algn="l">
              <a:lnSpc>
                <a:spcPct val="115000"/>
              </a:lnSpc>
              <a:spcBef>
                <a:spcPts val="1200"/>
              </a:spcBef>
              <a:spcAft>
                <a:spcPts val="0"/>
              </a:spcAft>
              <a:buNone/>
            </a:pPr>
            <a:r>
              <a:rPr lang="en-US"/>
              <a:t>Another thing to learn: Podcast hosting. But not that kind of hosting. Enter internet.</a:t>
            </a:r>
            <a:endParaRPr/>
          </a:p>
          <a:p>
            <a:pPr indent="0" lvl="0" marL="0" rtl="0" algn="l">
              <a:spcBef>
                <a:spcPts val="0"/>
              </a:spcBef>
              <a:spcAft>
                <a:spcPts val="0"/>
              </a:spcAft>
              <a:buNone/>
            </a:pPr>
            <a:r>
              <a:t/>
            </a:r>
            <a:endParaRPr/>
          </a:p>
        </p:txBody>
      </p:sp>
      <p:sp>
        <p:nvSpPr>
          <p:cNvPr id="99" name="Google Shape;99;g7cdb3d7689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e593cf18f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e593cf1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t>Challenges</a:t>
            </a:r>
            <a:endParaRPr/>
          </a:p>
          <a:p>
            <a:pPr indent="0" lvl="0" marL="0" rtl="0" algn="l">
              <a:lnSpc>
                <a:spcPct val="115000"/>
              </a:lnSpc>
              <a:spcBef>
                <a:spcPts val="1200"/>
              </a:spcBef>
              <a:spcAft>
                <a:spcPts val="0"/>
              </a:spcAft>
              <a:buNone/>
            </a:pPr>
            <a:r>
              <a:rPr b="1" lang="en-US"/>
              <a:t>Time</a:t>
            </a:r>
            <a:r>
              <a:rPr lang="en-US"/>
              <a:t>. This is obvious but very real. Not only does it suck a lot of time out of your schedule in terms of a brand new workflow, but it relies on others: scheduling everyone and everything else involved (which also informed our recording structure and schedule - </a:t>
            </a:r>
            <a:r>
              <a:rPr b="1" lang="en-US"/>
              <a:t>many recordings in one day).</a:t>
            </a:r>
            <a:endParaRPr b="1"/>
          </a:p>
          <a:p>
            <a:pPr indent="0" lvl="0" marL="0" rtl="0" algn="l">
              <a:lnSpc>
                <a:spcPct val="115000"/>
              </a:lnSpc>
              <a:spcBef>
                <a:spcPts val="1200"/>
              </a:spcBef>
              <a:spcAft>
                <a:spcPts val="0"/>
              </a:spcAft>
              <a:buNone/>
            </a:pPr>
            <a:r>
              <a:rPr lang="en-US"/>
              <a:t>The technical challenges I</a:t>
            </a:r>
            <a:r>
              <a:rPr b="1" lang="en-US"/>
              <a:t> can’t possibly get into </a:t>
            </a:r>
            <a:r>
              <a:rPr lang="en-US"/>
              <a:t>but I will say this:</a:t>
            </a:r>
            <a:endParaRPr/>
          </a:p>
          <a:p>
            <a:pPr indent="0" lvl="0" marL="0" rtl="0" algn="l">
              <a:lnSpc>
                <a:spcPct val="115000"/>
              </a:lnSpc>
              <a:spcBef>
                <a:spcPts val="1200"/>
              </a:spcBef>
              <a:spcAft>
                <a:spcPts val="0"/>
              </a:spcAft>
              <a:buNone/>
            </a:pPr>
            <a:r>
              <a:rPr b="1" lang="en-US"/>
              <a:t>Know when to give up. Know when to scale back.</a:t>
            </a:r>
            <a:r>
              <a:rPr lang="en-US"/>
              <a:t> It is better to produce quality content with few frills rather than something with high production value but late/lost interest/doesn’t carry through to the content. </a:t>
            </a:r>
            <a:endParaRPr/>
          </a:p>
          <a:p>
            <a:pPr indent="0" lvl="0" marL="0" rtl="0" algn="l">
              <a:lnSpc>
                <a:spcPct val="115000"/>
              </a:lnSpc>
              <a:spcBef>
                <a:spcPts val="1200"/>
              </a:spcBef>
              <a:spcAft>
                <a:spcPts val="0"/>
              </a:spcAft>
              <a:buNone/>
            </a:pPr>
            <a:r>
              <a:rPr lang="en-US"/>
              <a:t>The good news is, this is why podcasts make so much sense for libraries, we have great </a:t>
            </a:r>
            <a:r>
              <a:rPr b="1" lang="en-US"/>
              <a:t>content </a:t>
            </a:r>
            <a:r>
              <a:rPr lang="en-US"/>
              <a:t>and people to talk to.</a:t>
            </a:r>
            <a:r>
              <a:rPr b="1" lang="en-US"/>
              <a:t> I would, if I haven't already made abundantly clear, lead with this. </a:t>
            </a:r>
            <a:endParaRPr b="1"/>
          </a:p>
          <a:p>
            <a:pPr indent="0" lvl="0" marL="0" rtl="0" algn="l">
              <a:spcBef>
                <a:spcPts val="0"/>
              </a:spcBef>
              <a:spcAft>
                <a:spcPts val="0"/>
              </a:spcAft>
              <a:buNone/>
            </a:pPr>
            <a:r>
              <a:t/>
            </a:r>
            <a:endParaRPr/>
          </a:p>
        </p:txBody>
      </p:sp>
      <p:sp>
        <p:nvSpPr>
          <p:cNvPr id="106" name="Google Shape;106;g4e593cf18f_0_2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 White">
  <p:cSld name="1_Title Slide - Whit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1143" y="0"/>
            <a:ext cx="9141713" cy="6856285"/>
          </a:xfrm>
          <a:prstGeom prst="rect">
            <a:avLst/>
          </a:prstGeom>
          <a:noFill/>
          <a:ln>
            <a:noFill/>
          </a:ln>
        </p:spPr>
      </p:pic>
      <p:sp>
        <p:nvSpPr>
          <p:cNvPr id="12" name="Google Shape;12;p2"/>
          <p:cNvSpPr txBox="1"/>
          <p:nvPr>
            <p:ph type="ctrTitle"/>
          </p:nvPr>
        </p:nvSpPr>
        <p:spPr>
          <a:xfrm>
            <a:off x="483331" y="1844677"/>
            <a:ext cx="8271838" cy="769441"/>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2"/>
              </a:buClr>
              <a:buSzPts val="1400"/>
              <a:buFont typeface="Arial"/>
              <a:buNone/>
              <a:defRPr b="1" i="0" sz="44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483331" y="2683258"/>
            <a:ext cx="8271838" cy="584776"/>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2"/>
              </a:buClr>
              <a:buSzPts val="1400"/>
              <a:buFont typeface="Arial"/>
              <a:buNone/>
              <a:defRPr b="0" i="0" sz="3200" u="none" cap="none" strike="noStrike">
                <a:solidFill>
                  <a:schemeClr val="dk2"/>
                </a:solidFill>
                <a:latin typeface="Arial"/>
                <a:ea typeface="Arial"/>
                <a:cs typeface="Arial"/>
                <a:sym typeface="Arial"/>
              </a:defRPr>
            </a:lvl1pPr>
            <a:lvl2pPr indent="0" lvl="1" marL="457200" marR="0" rtl="0" algn="ctr">
              <a:spcBef>
                <a:spcPts val="560"/>
              </a:spcBef>
              <a:spcAft>
                <a:spcPts val="0"/>
              </a:spcAft>
              <a:buClr>
                <a:srgbClr val="8B8B8B"/>
              </a:buClr>
              <a:buSzPts val="1400"/>
              <a:buFont typeface="Arial"/>
              <a:buNone/>
              <a:defRPr b="0" i="0" sz="2800" u="none" cap="none" strike="noStrike">
                <a:solidFill>
                  <a:srgbClr val="8B8B8B"/>
                </a:solidFill>
                <a:latin typeface="Arial"/>
                <a:ea typeface="Arial"/>
                <a:cs typeface="Arial"/>
                <a:sym typeface="Arial"/>
              </a:defRPr>
            </a:lvl2pPr>
            <a:lvl3pPr indent="0" lvl="2" marL="914400" marR="0" rtl="0" algn="ctr">
              <a:spcBef>
                <a:spcPts val="480"/>
              </a:spcBef>
              <a:spcAft>
                <a:spcPts val="0"/>
              </a:spcAft>
              <a:buClr>
                <a:srgbClr val="8B8B8B"/>
              </a:buClr>
              <a:buSzPts val="1400"/>
              <a:buFont typeface="Arial"/>
              <a:buNone/>
              <a:defRPr b="0" i="0" sz="2400" u="none" cap="none" strike="noStrike">
                <a:solidFill>
                  <a:srgbClr val="8B8B8B"/>
                </a:solidFill>
                <a:latin typeface="Arial"/>
                <a:ea typeface="Arial"/>
                <a:cs typeface="Arial"/>
                <a:sym typeface="Arial"/>
              </a:defRPr>
            </a:lvl3pPr>
            <a:lvl4pPr indent="0" lvl="3" marL="1371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4pPr>
            <a:lvl5pPr indent="0" lvl="4" marL="18288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5pPr>
            <a:lvl6pPr indent="0" lvl="5" marL="22860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6pPr>
            <a:lvl7pPr indent="0" lvl="6" marL="27432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7pPr>
            <a:lvl8pPr indent="0" lvl="7" marL="32004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8pPr>
            <a:lvl9pPr indent="0" lvl="8" marL="3657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9pPr>
          </a:lstStyle>
          <a:p/>
        </p:txBody>
      </p:sp>
      <p:sp>
        <p:nvSpPr>
          <p:cNvPr id="14" name="Google Shape;14;p2"/>
          <p:cNvSpPr txBox="1"/>
          <p:nvPr>
            <p:ph idx="2" type="body"/>
          </p:nvPr>
        </p:nvSpPr>
        <p:spPr>
          <a:xfrm>
            <a:off x="483332" y="4161956"/>
            <a:ext cx="7597881" cy="36933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 Light Blue">
  <p:cSld name="2_Title Slide - Light Blue">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1144" y="0"/>
            <a:ext cx="9141713" cy="6856285"/>
          </a:xfrm>
          <a:prstGeom prst="rect">
            <a:avLst/>
          </a:prstGeom>
          <a:noFill/>
          <a:ln>
            <a:noFill/>
          </a:ln>
        </p:spPr>
      </p:pic>
      <p:sp>
        <p:nvSpPr>
          <p:cNvPr id="17" name="Google Shape;17;p3"/>
          <p:cNvSpPr txBox="1"/>
          <p:nvPr>
            <p:ph idx="1" type="body"/>
          </p:nvPr>
        </p:nvSpPr>
        <p:spPr>
          <a:xfrm>
            <a:off x="483332" y="4161956"/>
            <a:ext cx="7597881" cy="36933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 name="Google Shape;18;p3"/>
          <p:cNvSpPr txBox="1"/>
          <p:nvPr>
            <p:ph type="ctrTitle"/>
          </p:nvPr>
        </p:nvSpPr>
        <p:spPr>
          <a:xfrm>
            <a:off x="483331" y="1844677"/>
            <a:ext cx="8271838" cy="769441"/>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2"/>
              </a:buClr>
              <a:buSzPts val="1400"/>
              <a:buFont typeface="Arial"/>
              <a:buNone/>
              <a:defRPr b="1" i="0" sz="44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2" type="subTitle"/>
          </p:nvPr>
        </p:nvSpPr>
        <p:spPr>
          <a:xfrm>
            <a:off x="483331" y="2683258"/>
            <a:ext cx="8271838" cy="584776"/>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2"/>
              </a:buClr>
              <a:buSzPts val="1400"/>
              <a:buFont typeface="Arial"/>
              <a:buNone/>
              <a:defRPr b="0" i="0" sz="3200" u="none" cap="none" strike="noStrike">
                <a:solidFill>
                  <a:schemeClr val="dk2"/>
                </a:solidFill>
                <a:latin typeface="Arial"/>
                <a:ea typeface="Arial"/>
                <a:cs typeface="Arial"/>
                <a:sym typeface="Arial"/>
              </a:defRPr>
            </a:lvl1pPr>
            <a:lvl2pPr indent="0" lvl="1" marL="457200" marR="0" rtl="0" algn="ctr">
              <a:spcBef>
                <a:spcPts val="560"/>
              </a:spcBef>
              <a:spcAft>
                <a:spcPts val="0"/>
              </a:spcAft>
              <a:buClr>
                <a:srgbClr val="8B8B8B"/>
              </a:buClr>
              <a:buSzPts val="1400"/>
              <a:buFont typeface="Arial"/>
              <a:buNone/>
              <a:defRPr b="0" i="0" sz="2800" u="none" cap="none" strike="noStrike">
                <a:solidFill>
                  <a:srgbClr val="8B8B8B"/>
                </a:solidFill>
                <a:latin typeface="Arial"/>
                <a:ea typeface="Arial"/>
                <a:cs typeface="Arial"/>
                <a:sym typeface="Arial"/>
              </a:defRPr>
            </a:lvl2pPr>
            <a:lvl3pPr indent="0" lvl="2" marL="914400" marR="0" rtl="0" algn="ctr">
              <a:spcBef>
                <a:spcPts val="480"/>
              </a:spcBef>
              <a:spcAft>
                <a:spcPts val="0"/>
              </a:spcAft>
              <a:buClr>
                <a:srgbClr val="8B8B8B"/>
              </a:buClr>
              <a:buSzPts val="1400"/>
              <a:buFont typeface="Arial"/>
              <a:buNone/>
              <a:defRPr b="0" i="0" sz="2400" u="none" cap="none" strike="noStrike">
                <a:solidFill>
                  <a:srgbClr val="8B8B8B"/>
                </a:solidFill>
                <a:latin typeface="Arial"/>
                <a:ea typeface="Arial"/>
                <a:cs typeface="Arial"/>
                <a:sym typeface="Arial"/>
              </a:defRPr>
            </a:lvl3pPr>
            <a:lvl4pPr indent="0" lvl="3" marL="1371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4pPr>
            <a:lvl5pPr indent="0" lvl="4" marL="18288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5pPr>
            <a:lvl6pPr indent="0" lvl="5" marL="22860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6pPr>
            <a:lvl7pPr indent="0" lvl="6" marL="27432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7pPr>
            <a:lvl8pPr indent="0" lvl="7" marL="32004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8pPr>
            <a:lvl9pPr indent="0" lvl="8" marL="3657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 Tan">
  <p:cSld name="3_Title Slide - Tan">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0" l="0" r="0" t="0"/>
          <a:stretch/>
        </p:blipFill>
        <p:spPr>
          <a:xfrm>
            <a:off x="1144" y="1"/>
            <a:ext cx="9141712" cy="6856284"/>
          </a:xfrm>
          <a:prstGeom prst="rect">
            <a:avLst/>
          </a:prstGeom>
          <a:noFill/>
          <a:ln>
            <a:noFill/>
          </a:ln>
        </p:spPr>
      </p:pic>
      <p:sp>
        <p:nvSpPr>
          <p:cNvPr id="22" name="Google Shape;22;p4"/>
          <p:cNvSpPr txBox="1"/>
          <p:nvPr>
            <p:ph idx="1" type="body"/>
          </p:nvPr>
        </p:nvSpPr>
        <p:spPr>
          <a:xfrm>
            <a:off x="483332" y="4161956"/>
            <a:ext cx="7597881" cy="36933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4"/>
          <p:cNvSpPr txBox="1"/>
          <p:nvPr>
            <p:ph type="ctrTitle"/>
          </p:nvPr>
        </p:nvSpPr>
        <p:spPr>
          <a:xfrm>
            <a:off x="483331" y="1844677"/>
            <a:ext cx="8271838" cy="769441"/>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2"/>
              </a:buClr>
              <a:buSzPts val="1400"/>
              <a:buFont typeface="Arial"/>
              <a:buNone/>
              <a:defRPr b="1" i="0" sz="44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4" name="Google Shape;24;p4"/>
          <p:cNvSpPr txBox="1"/>
          <p:nvPr>
            <p:ph idx="2" type="subTitle"/>
          </p:nvPr>
        </p:nvSpPr>
        <p:spPr>
          <a:xfrm>
            <a:off x="483331" y="2683258"/>
            <a:ext cx="8271838" cy="584776"/>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2"/>
              </a:buClr>
              <a:buSzPts val="1400"/>
              <a:buFont typeface="Arial"/>
              <a:buNone/>
              <a:defRPr b="0" i="0" sz="3200" u="none" cap="none" strike="noStrike">
                <a:solidFill>
                  <a:schemeClr val="dk2"/>
                </a:solidFill>
                <a:latin typeface="Arial"/>
                <a:ea typeface="Arial"/>
                <a:cs typeface="Arial"/>
                <a:sym typeface="Arial"/>
              </a:defRPr>
            </a:lvl1pPr>
            <a:lvl2pPr indent="0" lvl="1" marL="457200" marR="0" rtl="0" algn="ctr">
              <a:spcBef>
                <a:spcPts val="560"/>
              </a:spcBef>
              <a:spcAft>
                <a:spcPts val="0"/>
              </a:spcAft>
              <a:buClr>
                <a:srgbClr val="8B8B8B"/>
              </a:buClr>
              <a:buSzPts val="1400"/>
              <a:buFont typeface="Arial"/>
              <a:buNone/>
              <a:defRPr b="0" i="0" sz="2800" u="none" cap="none" strike="noStrike">
                <a:solidFill>
                  <a:srgbClr val="8B8B8B"/>
                </a:solidFill>
                <a:latin typeface="Arial"/>
                <a:ea typeface="Arial"/>
                <a:cs typeface="Arial"/>
                <a:sym typeface="Arial"/>
              </a:defRPr>
            </a:lvl2pPr>
            <a:lvl3pPr indent="0" lvl="2" marL="914400" marR="0" rtl="0" algn="ctr">
              <a:spcBef>
                <a:spcPts val="480"/>
              </a:spcBef>
              <a:spcAft>
                <a:spcPts val="0"/>
              </a:spcAft>
              <a:buClr>
                <a:srgbClr val="8B8B8B"/>
              </a:buClr>
              <a:buSzPts val="1400"/>
              <a:buFont typeface="Arial"/>
              <a:buNone/>
              <a:defRPr b="0" i="0" sz="2400" u="none" cap="none" strike="noStrike">
                <a:solidFill>
                  <a:srgbClr val="8B8B8B"/>
                </a:solidFill>
                <a:latin typeface="Arial"/>
                <a:ea typeface="Arial"/>
                <a:cs typeface="Arial"/>
                <a:sym typeface="Arial"/>
              </a:defRPr>
            </a:lvl3pPr>
            <a:lvl4pPr indent="0" lvl="3" marL="1371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4pPr>
            <a:lvl5pPr indent="0" lvl="4" marL="18288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5pPr>
            <a:lvl6pPr indent="0" lvl="5" marL="22860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6pPr>
            <a:lvl7pPr indent="0" lvl="6" marL="27432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7pPr>
            <a:lvl8pPr indent="0" lvl="7" marL="32004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8pPr>
            <a:lvl9pPr indent="0" lvl="8" marL="3657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ontent Slide">
  <p:cSld name="4_Content Slide">
    <p:spTree>
      <p:nvGrpSpPr>
        <p:cNvPr id="25" name="Shape 25"/>
        <p:cNvGrpSpPr/>
        <p:nvPr/>
      </p:nvGrpSpPr>
      <p:grpSpPr>
        <a:xfrm>
          <a:off x="0" y="0"/>
          <a:ext cx="0" cy="0"/>
          <a:chOff x="0" y="0"/>
          <a:chExt cx="0" cy="0"/>
        </a:xfrm>
      </p:grpSpPr>
      <p:sp>
        <p:nvSpPr>
          <p:cNvPr id="26" name="Google Shape;26;p5"/>
          <p:cNvSpPr txBox="1"/>
          <p:nvPr>
            <p:ph type="ctrTitle"/>
          </p:nvPr>
        </p:nvSpPr>
        <p:spPr>
          <a:xfrm>
            <a:off x="483331" y="514930"/>
            <a:ext cx="8271838" cy="46166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2"/>
              </a:buClr>
              <a:buSzPts val="1400"/>
              <a:buFont typeface="Arial"/>
              <a:buNone/>
              <a:defRPr b="1" i="0" sz="24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7" name="Google Shape;27;p5"/>
          <p:cNvSpPr txBox="1"/>
          <p:nvPr>
            <p:ph idx="1" type="subTitle"/>
          </p:nvPr>
        </p:nvSpPr>
        <p:spPr>
          <a:xfrm>
            <a:off x="483331" y="1042303"/>
            <a:ext cx="8271838" cy="369332"/>
          </a:xfrm>
          <a:prstGeom prst="rect">
            <a:avLst/>
          </a:prstGeom>
          <a:noFill/>
          <a:ln>
            <a:noFill/>
          </a:ln>
        </p:spPr>
        <p:txBody>
          <a:bodyPr anchorCtr="0" anchor="t" bIns="91425" lIns="91425" spcFirstLastPara="1" rIns="91425" wrap="square" tIns="91425">
            <a:noAutofit/>
          </a:bodyPr>
          <a:lstStyle>
            <a:lvl1pPr indent="0" lvl="0" marL="0" marR="0" rtl="0" algn="l">
              <a:spcBef>
                <a:spcPts val="36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0" lvl="1" marL="457200" marR="0" rtl="0" algn="ctr">
              <a:spcBef>
                <a:spcPts val="560"/>
              </a:spcBef>
              <a:spcAft>
                <a:spcPts val="0"/>
              </a:spcAft>
              <a:buClr>
                <a:srgbClr val="8B8B8B"/>
              </a:buClr>
              <a:buSzPts val="1400"/>
              <a:buFont typeface="Arial"/>
              <a:buNone/>
              <a:defRPr b="0" i="0" sz="2800" u="none" cap="none" strike="noStrike">
                <a:solidFill>
                  <a:srgbClr val="8B8B8B"/>
                </a:solidFill>
                <a:latin typeface="Arial"/>
                <a:ea typeface="Arial"/>
                <a:cs typeface="Arial"/>
                <a:sym typeface="Arial"/>
              </a:defRPr>
            </a:lvl2pPr>
            <a:lvl3pPr indent="0" lvl="2" marL="914400" marR="0" rtl="0" algn="ctr">
              <a:spcBef>
                <a:spcPts val="480"/>
              </a:spcBef>
              <a:spcAft>
                <a:spcPts val="0"/>
              </a:spcAft>
              <a:buClr>
                <a:srgbClr val="8B8B8B"/>
              </a:buClr>
              <a:buSzPts val="1400"/>
              <a:buFont typeface="Arial"/>
              <a:buNone/>
              <a:defRPr b="0" i="0" sz="2400" u="none" cap="none" strike="noStrike">
                <a:solidFill>
                  <a:srgbClr val="8B8B8B"/>
                </a:solidFill>
                <a:latin typeface="Arial"/>
                <a:ea typeface="Arial"/>
                <a:cs typeface="Arial"/>
                <a:sym typeface="Arial"/>
              </a:defRPr>
            </a:lvl3pPr>
            <a:lvl4pPr indent="0" lvl="3" marL="1371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4pPr>
            <a:lvl5pPr indent="0" lvl="4" marL="18288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5pPr>
            <a:lvl6pPr indent="0" lvl="5" marL="22860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6pPr>
            <a:lvl7pPr indent="0" lvl="6" marL="27432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7pPr>
            <a:lvl8pPr indent="0" lvl="7" marL="32004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8pPr>
            <a:lvl9pPr indent="0" lvl="8" marL="3657600" marR="0" rtl="0" algn="ctr">
              <a:spcBef>
                <a:spcPts val="400"/>
              </a:spcBef>
              <a:spcAft>
                <a:spcPts val="0"/>
              </a:spcAft>
              <a:buClr>
                <a:srgbClr val="8B8B8B"/>
              </a:buClr>
              <a:buSzPts val="1400"/>
              <a:buFont typeface="Arial"/>
              <a:buNone/>
              <a:defRPr b="0" i="0" sz="2000" u="none" cap="none" strike="noStrike">
                <a:solidFill>
                  <a:srgbClr val="8B8B8B"/>
                </a:solidFill>
                <a:latin typeface="Arial"/>
                <a:ea typeface="Arial"/>
                <a:cs typeface="Arial"/>
                <a:sym typeface="Arial"/>
              </a:defRPr>
            </a:lvl9pPr>
          </a:lstStyle>
          <a:p/>
        </p:txBody>
      </p:sp>
      <p:sp>
        <p:nvSpPr>
          <p:cNvPr id="28" name="Google Shape;28;p5"/>
          <p:cNvSpPr txBox="1"/>
          <p:nvPr>
            <p:ph idx="2" type="body"/>
          </p:nvPr>
        </p:nvSpPr>
        <p:spPr>
          <a:xfrm>
            <a:off x="483332" y="1999921"/>
            <a:ext cx="6318835" cy="36933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Brampton-Library-Primary-In-Box-Blue-on-Purple-RGB.png" id="29" name="Google Shape;29;p5"/>
          <p:cNvPicPr preferRelativeResize="0"/>
          <p:nvPr/>
        </p:nvPicPr>
        <p:blipFill rotWithShape="1">
          <a:blip r:embed="rId2">
            <a:alphaModFix/>
          </a:blip>
          <a:srcRect b="0" l="0" r="0" t="0"/>
          <a:stretch/>
        </p:blipFill>
        <p:spPr>
          <a:xfrm>
            <a:off x="7755974" y="5306585"/>
            <a:ext cx="1056598" cy="10539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Section Slide - Green">
  <p:cSld name="5_Section Slide - Green">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1144" y="1"/>
            <a:ext cx="9141712" cy="6856284"/>
          </a:xfrm>
          <a:prstGeom prst="rect">
            <a:avLst/>
          </a:prstGeom>
          <a:noFill/>
          <a:ln>
            <a:noFill/>
          </a:ln>
        </p:spPr>
      </p:pic>
      <p:sp>
        <p:nvSpPr>
          <p:cNvPr id="32" name="Google Shape;32;p6"/>
          <p:cNvSpPr txBox="1"/>
          <p:nvPr>
            <p:ph type="ctrTitle"/>
          </p:nvPr>
        </p:nvSpPr>
        <p:spPr>
          <a:xfrm>
            <a:off x="483331" y="2812357"/>
            <a:ext cx="8271838" cy="646331"/>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Arial"/>
              <a:buNone/>
              <a:defRPr b="1" i="0" sz="36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Section Slide - Periwinkle Blue">
  <p:cSld name="6_Section Slide - Periwinkle Blue">
    <p:spTree>
      <p:nvGrpSpPr>
        <p:cNvPr id="33"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b="0" l="0" r="0" t="0"/>
          <a:stretch/>
        </p:blipFill>
        <p:spPr>
          <a:xfrm>
            <a:off x="1144" y="1"/>
            <a:ext cx="9141712" cy="6856284"/>
          </a:xfrm>
          <a:prstGeom prst="rect">
            <a:avLst/>
          </a:prstGeom>
          <a:noFill/>
          <a:ln>
            <a:noFill/>
          </a:ln>
        </p:spPr>
      </p:pic>
      <p:sp>
        <p:nvSpPr>
          <p:cNvPr id="35" name="Google Shape;35;p7"/>
          <p:cNvSpPr txBox="1"/>
          <p:nvPr>
            <p:ph type="ctrTitle"/>
          </p:nvPr>
        </p:nvSpPr>
        <p:spPr>
          <a:xfrm>
            <a:off x="483331" y="2812357"/>
            <a:ext cx="8271838" cy="646331"/>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Arial"/>
              <a:buNone/>
              <a:defRPr b="1" i="0" sz="36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Section Slide - Purple">
  <p:cSld name="7_Section Slide - Purple">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b="0" l="0" r="0" t="0"/>
          <a:stretch/>
        </p:blipFill>
        <p:spPr>
          <a:xfrm>
            <a:off x="1145" y="0"/>
            <a:ext cx="9141710" cy="6856283"/>
          </a:xfrm>
          <a:prstGeom prst="rect">
            <a:avLst/>
          </a:prstGeom>
          <a:noFill/>
          <a:ln>
            <a:noFill/>
          </a:ln>
        </p:spPr>
      </p:pic>
      <p:sp>
        <p:nvSpPr>
          <p:cNvPr id="38" name="Google Shape;38;p8"/>
          <p:cNvSpPr txBox="1"/>
          <p:nvPr>
            <p:ph type="ctrTitle"/>
          </p:nvPr>
        </p:nvSpPr>
        <p:spPr>
          <a:xfrm>
            <a:off x="483331" y="2812357"/>
            <a:ext cx="8271838" cy="646331"/>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Arial"/>
              <a:buNone/>
              <a:defRPr b="1" i="0" sz="36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End Slide" type="blank">
  <p:cSld name="BLANK">
    <p:spTree>
      <p:nvGrpSpPr>
        <p:cNvPr id="39"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b="0" l="0" r="0" t="0"/>
          <a:stretch/>
        </p:blipFill>
        <p:spPr>
          <a:xfrm>
            <a:off x="1146" y="1"/>
            <a:ext cx="9141708" cy="68562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Blank">
  <p:cSld name="9_Blank">
    <p:spTree>
      <p:nvGrpSpPr>
        <p:cNvPr id="41" name="Shape 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drive.google.com/file/d/1dLKq2V5dGRYnow2BRF96G3FRk4uZ6-Wh/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pic>
        <p:nvPicPr>
          <p:cNvPr id="47" name="Google Shape;47;p11"/>
          <p:cNvPicPr preferRelativeResize="0"/>
          <p:nvPr/>
        </p:nvPicPr>
        <p:blipFill>
          <a:blip r:embed="rId3">
            <a:alphaModFix/>
          </a:blip>
          <a:stretch>
            <a:fillRect/>
          </a:stretch>
        </p:blipFill>
        <p:spPr>
          <a:xfrm>
            <a:off x="-142350" y="-176475"/>
            <a:ext cx="9343956" cy="7034472"/>
          </a:xfrm>
          <a:prstGeom prst="rect">
            <a:avLst/>
          </a:prstGeom>
          <a:noFill/>
          <a:ln>
            <a:noFill/>
          </a:ln>
        </p:spPr>
      </p:pic>
      <p:sp>
        <p:nvSpPr>
          <p:cNvPr id="48" name="Google Shape;48;p11"/>
          <p:cNvSpPr txBox="1"/>
          <p:nvPr>
            <p:ph type="ctrTitle"/>
          </p:nvPr>
        </p:nvSpPr>
        <p:spPr>
          <a:xfrm>
            <a:off x="436050" y="641250"/>
            <a:ext cx="8271900" cy="2408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2"/>
              </a:buClr>
              <a:buFont typeface="Arial"/>
              <a:buNone/>
            </a:pPr>
            <a:r>
              <a:rPr lang="en-US">
                <a:solidFill>
                  <a:srgbClr val="BBDDE1"/>
                </a:solidFill>
              </a:rPr>
              <a:t>Find the Story </a:t>
            </a:r>
            <a:endParaRPr>
              <a:solidFill>
                <a:srgbClr val="BBDDE1"/>
              </a:solidFill>
            </a:endParaRPr>
          </a:p>
          <a:p>
            <a:pPr indent="0" lvl="0" marL="0" marR="0" rtl="0" algn="ctr">
              <a:spcBef>
                <a:spcPts val="0"/>
              </a:spcBef>
              <a:spcAft>
                <a:spcPts val="0"/>
              </a:spcAft>
              <a:buClr>
                <a:schemeClr val="dk2"/>
              </a:buClr>
              <a:buFont typeface="Arial"/>
              <a:buNone/>
            </a:pPr>
            <a:r>
              <a:rPr lang="en-US">
                <a:solidFill>
                  <a:srgbClr val="BBDDE1"/>
                </a:solidFill>
              </a:rPr>
              <a:t>Beyond the Stacks: </a:t>
            </a:r>
            <a:endParaRPr>
              <a:solidFill>
                <a:srgbClr val="BBDDE1"/>
              </a:solidFill>
            </a:endParaRPr>
          </a:p>
          <a:p>
            <a:pPr indent="0" lvl="0" marL="0" marR="0" rtl="0" algn="ctr">
              <a:spcBef>
                <a:spcPts val="0"/>
              </a:spcBef>
              <a:spcAft>
                <a:spcPts val="0"/>
              </a:spcAft>
              <a:buClr>
                <a:schemeClr val="dk2"/>
              </a:buClr>
              <a:buFont typeface="Arial"/>
              <a:buNone/>
            </a:pPr>
            <a:r>
              <a:rPr lang="en-US">
                <a:solidFill>
                  <a:srgbClr val="BBDDE1"/>
                </a:solidFill>
              </a:rPr>
              <a:t>Creating a Library Podcast</a:t>
            </a:r>
            <a:endParaRPr b="1" i="0" sz="4400" u="none" cap="none" strike="noStrike">
              <a:solidFill>
                <a:srgbClr val="BBDDE1"/>
              </a:solidFill>
              <a:latin typeface="Arial"/>
              <a:ea typeface="Arial"/>
              <a:cs typeface="Arial"/>
              <a:sym typeface="Arial"/>
            </a:endParaRPr>
          </a:p>
        </p:txBody>
      </p:sp>
      <p:sp>
        <p:nvSpPr>
          <p:cNvPr id="49" name="Google Shape;49;p11"/>
          <p:cNvSpPr txBox="1"/>
          <p:nvPr/>
        </p:nvSpPr>
        <p:spPr>
          <a:xfrm>
            <a:off x="678675" y="4357050"/>
            <a:ext cx="4293300" cy="13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lt2"/>
                </a:solidFill>
              </a:rPr>
              <a:t>Eva Stepanian</a:t>
            </a:r>
            <a:endParaRPr b="1" sz="2400">
              <a:solidFill>
                <a:schemeClr val="lt2"/>
              </a:solidFill>
            </a:endParaRPr>
          </a:p>
          <a:p>
            <a:pPr indent="0" lvl="0" marL="0" rtl="0" algn="l">
              <a:spcBef>
                <a:spcPts val="0"/>
              </a:spcBef>
              <a:spcAft>
                <a:spcPts val="0"/>
              </a:spcAft>
              <a:buNone/>
            </a:pPr>
            <a:r>
              <a:rPr lang="en-US" sz="2400">
                <a:solidFill>
                  <a:schemeClr val="lt2"/>
                </a:solidFill>
              </a:rPr>
              <a:t>Digital Strategies Librarian</a:t>
            </a:r>
            <a:endParaRPr sz="2400">
              <a:solidFill>
                <a:schemeClr val="lt2"/>
              </a:solidFill>
            </a:endParaRPr>
          </a:p>
          <a:p>
            <a:pPr indent="0" lvl="0" marL="0" rtl="0" algn="l">
              <a:spcBef>
                <a:spcPts val="0"/>
              </a:spcBef>
              <a:spcAft>
                <a:spcPts val="0"/>
              </a:spcAft>
              <a:buNone/>
            </a:pPr>
            <a:r>
              <a:rPr lang="en-US" sz="2400">
                <a:solidFill>
                  <a:schemeClr val="lt2"/>
                </a:solidFill>
              </a:rPr>
              <a:t>Brampton Library</a:t>
            </a:r>
            <a:endParaRPr sz="2400">
              <a:solidFill>
                <a:schemeClr val="lt2"/>
              </a:solidFill>
            </a:endParaRPr>
          </a:p>
        </p:txBody>
      </p:sp>
      <p:pic>
        <p:nvPicPr>
          <p:cNvPr id="50" name="Google Shape;50;p11"/>
          <p:cNvPicPr preferRelativeResize="0"/>
          <p:nvPr/>
        </p:nvPicPr>
        <p:blipFill>
          <a:blip r:embed="rId4">
            <a:alphaModFix/>
          </a:blip>
          <a:stretch>
            <a:fillRect/>
          </a:stretch>
        </p:blipFill>
        <p:spPr>
          <a:xfrm>
            <a:off x="6056600" y="3752950"/>
            <a:ext cx="2865074" cy="2865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828900" y="0"/>
            <a:ext cx="12028248" cy="6765898"/>
          </a:xfrm>
          <a:prstGeom prst="rect">
            <a:avLst/>
          </a:prstGeom>
          <a:noFill/>
          <a:ln>
            <a:noFill/>
          </a:ln>
        </p:spPr>
      </p:pic>
      <p:sp>
        <p:nvSpPr>
          <p:cNvPr id="116" name="Google Shape;116;p20"/>
          <p:cNvSpPr txBox="1"/>
          <p:nvPr>
            <p:ph type="ctrTitle"/>
          </p:nvPr>
        </p:nvSpPr>
        <p:spPr>
          <a:xfrm>
            <a:off x="-62925" y="499400"/>
            <a:ext cx="4839000" cy="117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dk2"/>
                </a:solidFill>
                <a:latin typeface="Raleway"/>
                <a:ea typeface="Raleway"/>
                <a:cs typeface="Raleway"/>
                <a:sym typeface="Raleway"/>
              </a:rPr>
              <a:t>Lessons</a:t>
            </a:r>
            <a:endParaRPr b="1" sz="7200">
              <a:solidFill>
                <a:schemeClr val="dk2"/>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a:off x="-54075" y="-40550"/>
            <a:ext cx="9198075" cy="6898543"/>
          </a:xfrm>
          <a:prstGeom prst="rect">
            <a:avLst/>
          </a:prstGeom>
          <a:noFill/>
          <a:ln>
            <a:noFill/>
          </a:ln>
        </p:spPr>
      </p:pic>
      <p:sp>
        <p:nvSpPr>
          <p:cNvPr id="123" name="Google Shape;123;p21"/>
          <p:cNvSpPr txBox="1"/>
          <p:nvPr>
            <p:ph type="ctrTitle"/>
          </p:nvPr>
        </p:nvSpPr>
        <p:spPr>
          <a:xfrm>
            <a:off x="3613800" y="0"/>
            <a:ext cx="5530200" cy="117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dk2"/>
                </a:solidFill>
                <a:latin typeface="Raleway"/>
                <a:ea typeface="Raleway"/>
                <a:cs typeface="Raleway"/>
                <a:sym typeface="Raleway"/>
              </a:rPr>
              <a:t>Thank you!</a:t>
            </a:r>
            <a:endParaRPr b="1" sz="7200">
              <a:solidFill>
                <a:schemeClr val="dk2"/>
              </a:solidFill>
              <a:latin typeface="Raleway"/>
              <a:ea typeface="Raleway"/>
              <a:cs typeface="Raleway"/>
              <a:sym typeface="Raleway"/>
            </a:endParaRPr>
          </a:p>
        </p:txBody>
      </p:sp>
      <p:sp>
        <p:nvSpPr>
          <p:cNvPr id="124" name="Google Shape;124;p21"/>
          <p:cNvSpPr txBox="1"/>
          <p:nvPr/>
        </p:nvSpPr>
        <p:spPr>
          <a:xfrm>
            <a:off x="7508325" y="5911863"/>
            <a:ext cx="1502700" cy="36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640"/>
              </a:spcBef>
              <a:spcAft>
                <a:spcPts val="0"/>
              </a:spcAft>
              <a:buNone/>
            </a:pPr>
            <a:r>
              <a:rPr lang="en-US">
                <a:solidFill>
                  <a:schemeClr val="dk2"/>
                </a:solidFill>
              </a:rPr>
              <a:t>@EvaStepZak</a:t>
            </a:r>
            <a:endParaRPr>
              <a:solidFill>
                <a:schemeClr val="dk2"/>
              </a:solidFill>
            </a:endParaRPr>
          </a:p>
        </p:txBody>
      </p:sp>
      <p:sp>
        <p:nvSpPr>
          <p:cNvPr id="125" name="Google Shape;125;p21"/>
          <p:cNvSpPr txBox="1"/>
          <p:nvPr/>
        </p:nvSpPr>
        <p:spPr>
          <a:xfrm>
            <a:off x="6641175" y="5202225"/>
            <a:ext cx="2370000" cy="6555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640"/>
              </a:spcBef>
              <a:spcAft>
                <a:spcPts val="0"/>
              </a:spcAft>
              <a:buNone/>
            </a:pPr>
            <a:r>
              <a:rPr lang="en-US" sz="2400">
                <a:solidFill>
                  <a:schemeClr val="dk2"/>
                </a:solidFill>
              </a:rPr>
              <a:t>Eva Stepanian</a:t>
            </a:r>
            <a:endParaRPr sz="2400">
              <a:solidFill>
                <a:schemeClr val="dk2"/>
              </a:solidFill>
            </a:endParaRPr>
          </a:p>
        </p:txBody>
      </p:sp>
      <p:sp>
        <p:nvSpPr>
          <p:cNvPr id="126" name="Google Shape;126;p21"/>
          <p:cNvSpPr txBox="1"/>
          <p:nvPr/>
        </p:nvSpPr>
        <p:spPr>
          <a:xfrm>
            <a:off x="6100275" y="6335300"/>
            <a:ext cx="2910900" cy="419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640"/>
              </a:spcBef>
              <a:spcAft>
                <a:spcPts val="0"/>
              </a:spcAft>
              <a:buNone/>
            </a:pPr>
            <a:r>
              <a:rPr lang="en-US" sz="1800">
                <a:solidFill>
                  <a:schemeClr val="dk2"/>
                </a:solidFill>
              </a:rPr>
              <a:t>estepanian@bramlib.on.ca</a:t>
            </a:r>
            <a:endParaRPr sz="1800">
              <a:solidFill>
                <a:schemeClr val="dk2"/>
              </a:solidFill>
            </a:endParaRPr>
          </a:p>
        </p:txBody>
      </p:sp>
      <p:pic>
        <p:nvPicPr>
          <p:cNvPr id="127" name="Google Shape;127;p21"/>
          <p:cNvPicPr preferRelativeResize="0"/>
          <p:nvPr/>
        </p:nvPicPr>
        <p:blipFill>
          <a:blip r:embed="rId4">
            <a:alphaModFix/>
          </a:blip>
          <a:stretch>
            <a:fillRect/>
          </a:stretch>
        </p:blipFill>
        <p:spPr>
          <a:xfrm>
            <a:off x="6307650" y="1383975"/>
            <a:ext cx="2370000" cy="2370000"/>
          </a:xfrm>
          <a:prstGeom prst="rect">
            <a:avLst/>
          </a:prstGeom>
          <a:noFill/>
          <a:ln>
            <a:noFill/>
          </a:ln>
        </p:spPr>
      </p:pic>
      <p:sp>
        <p:nvSpPr>
          <p:cNvPr id="128" name="Google Shape;128;p21"/>
          <p:cNvSpPr txBox="1"/>
          <p:nvPr/>
        </p:nvSpPr>
        <p:spPr>
          <a:xfrm>
            <a:off x="6307650" y="3636000"/>
            <a:ext cx="2370000" cy="5775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None/>
            </a:pPr>
            <a:r>
              <a:rPr b="1" lang="en-US">
                <a:solidFill>
                  <a:srgbClr val="BBDDE1"/>
                </a:solidFill>
              </a:rPr>
              <a:t>L</a:t>
            </a:r>
            <a:r>
              <a:rPr b="1" lang="en-US">
                <a:solidFill>
                  <a:srgbClr val="BBDDE1"/>
                </a:solidFill>
              </a:rPr>
              <a:t>isten on Apple &amp; Spotify </a:t>
            </a:r>
            <a:endParaRPr b="1">
              <a:solidFill>
                <a:srgbClr val="BBDDE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pic>
        <p:nvPicPr>
          <p:cNvPr id="56" name="Google Shape;56;p12"/>
          <p:cNvPicPr preferRelativeResize="0"/>
          <p:nvPr/>
        </p:nvPicPr>
        <p:blipFill>
          <a:blip r:embed="rId3">
            <a:alphaModFix/>
          </a:blip>
          <a:stretch>
            <a:fillRect/>
          </a:stretch>
        </p:blipFill>
        <p:spPr>
          <a:xfrm>
            <a:off x="-244575" y="-60000"/>
            <a:ext cx="10687081" cy="7254951"/>
          </a:xfrm>
          <a:prstGeom prst="rect">
            <a:avLst/>
          </a:prstGeom>
          <a:noFill/>
          <a:ln>
            <a:noFill/>
          </a:ln>
        </p:spPr>
      </p:pic>
      <p:sp>
        <p:nvSpPr>
          <p:cNvPr id="57" name="Google Shape;57;p12"/>
          <p:cNvSpPr txBox="1"/>
          <p:nvPr/>
        </p:nvSpPr>
        <p:spPr>
          <a:xfrm>
            <a:off x="2388000" y="3942000"/>
            <a:ext cx="4368000" cy="2667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Concept</a:t>
            </a:r>
            <a:endParaRPr b="1" sz="2400">
              <a:solidFill>
                <a:schemeClr val="lt2"/>
              </a:solidFill>
              <a:latin typeface="Calibri"/>
              <a:ea typeface="Calibri"/>
              <a:cs typeface="Calibri"/>
              <a:sym typeface="Calibri"/>
            </a:endParaRPr>
          </a:p>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Content</a:t>
            </a:r>
            <a:endParaRPr b="1" sz="2400">
              <a:solidFill>
                <a:schemeClr val="lt2"/>
              </a:solidFill>
              <a:latin typeface="Calibri"/>
              <a:ea typeface="Calibri"/>
              <a:cs typeface="Calibri"/>
              <a:sym typeface="Calibri"/>
            </a:endParaRPr>
          </a:p>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Episode planning</a:t>
            </a:r>
            <a:endParaRPr b="1" sz="2400">
              <a:solidFill>
                <a:schemeClr val="lt2"/>
              </a:solidFill>
              <a:latin typeface="Calibri"/>
              <a:ea typeface="Calibri"/>
              <a:cs typeface="Calibri"/>
              <a:sym typeface="Calibri"/>
            </a:endParaRPr>
          </a:p>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The Technical</a:t>
            </a:r>
            <a:endParaRPr b="1" sz="2400">
              <a:solidFill>
                <a:schemeClr val="lt2"/>
              </a:solidFill>
              <a:latin typeface="Calibri"/>
              <a:ea typeface="Calibri"/>
              <a:cs typeface="Calibri"/>
              <a:sym typeface="Calibri"/>
            </a:endParaRPr>
          </a:p>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Challenges</a:t>
            </a:r>
            <a:endParaRPr b="1" sz="2400">
              <a:solidFill>
                <a:schemeClr val="lt2"/>
              </a:solidFill>
              <a:latin typeface="Calibri"/>
              <a:ea typeface="Calibri"/>
              <a:cs typeface="Calibri"/>
              <a:sym typeface="Calibri"/>
            </a:endParaRPr>
          </a:p>
          <a:p>
            <a:pPr indent="-381000" lvl="0" marL="457200" rtl="0" algn="l">
              <a:lnSpc>
                <a:spcPct val="115000"/>
              </a:lnSpc>
              <a:spcBef>
                <a:spcPts val="0"/>
              </a:spcBef>
              <a:spcAft>
                <a:spcPts val="0"/>
              </a:spcAft>
              <a:buClr>
                <a:schemeClr val="lt2"/>
              </a:buClr>
              <a:buSzPts val="2400"/>
              <a:buFont typeface="Calibri"/>
              <a:buAutoNum type="arabicPeriod"/>
            </a:pPr>
            <a:r>
              <a:rPr b="1" lang="en-US" sz="2400">
                <a:solidFill>
                  <a:schemeClr val="lt2"/>
                </a:solidFill>
                <a:latin typeface="Calibri"/>
                <a:ea typeface="Calibri"/>
                <a:cs typeface="Calibri"/>
                <a:sym typeface="Calibri"/>
              </a:rPr>
              <a:t>Lessons</a:t>
            </a:r>
            <a:endParaRPr b="1" sz="24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40600" y="0"/>
            <a:ext cx="9225200" cy="6918900"/>
          </a:xfrm>
          <a:prstGeom prst="rect">
            <a:avLst/>
          </a:prstGeom>
          <a:noFill/>
          <a:ln>
            <a:noFill/>
          </a:ln>
        </p:spPr>
      </p:pic>
      <p:sp>
        <p:nvSpPr>
          <p:cNvPr id="64" name="Google Shape;64;p13"/>
          <p:cNvSpPr txBox="1"/>
          <p:nvPr/>
        </p:nvSpPr>
        <p:spPr>
          <a:xfrm>
            <a:off x="415000" y="5285875"/>
            <a:ext cx="4855500" cy="9087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None/>
            </a:pPr>
            <a:r>
              <a:rPr lang="en-US" sz="4800">
                <a:solidFill>
                  <a:schemeClr val="lt2"/>
                </a:solidFill>
              </a:rPr>
              <a:t>Concept (buy In)</a:t>
            </a:r>
            <a:endParaRPr sz="4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1264575" y="-76100"/>
            <a:ext cx="10517002" cy="7012147"/>
          </a:xfrm>
          <a:prstGeom prst="rect">
            <a:avLst/>
          </a:prstGeom>
          <a:noFill/>
          <a:ln>
            <a:noFill/>
          </a:ln>
        </p:spPr>
      </p:pic>
      <p:sp>
        <p:nvSpPr>
          <p:cNvPr id="71" name="Google Shape;71;p14"/>
          <p:cNvSpPr txBox="1"/>
          <p:nvPr/>
        </p:nvSpPr>
        <p:spPr>
          <a:xfrm>
            <a:off x="93375" y="1397625"/>
            <a:ext cx="3901200" cy="18291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None/>
            </a:pPr>
            <a:r>
              <a:rPr lang="en-US" sz="4800">
                <a:solidFill>
                  <a:schemeClr val="lt2"/>
                </a:solidFill>
              </a:rPr>
              <a:t>Sustainability </a:t>
            </a:r>
            <a:endParaRPr sz="4800">
              <a:solidFill>
                <a:schemeClr val="lt2"/>
              </a:solidFill>
            </a:endParaRPr>
          </a:p>
          <a:p>
            <a:pPr indent="0" lvl="0" marL="0" rtl="0" algn="l">
              <a:spcBef>
                <a:spcPts val="640"/>
              </a:spcBef>
              <a:spcAft>
                <a:spcPts val="0"/>
              </a:spcAft>
              <a:buNone/>
            </a:pPr>
            <a:r>
              <a:rPr lang="en-US" sz="4800">
                <a:solidFill>
                  <a:schemeClr val="lt2"/>
                </a:solidFill>
              </a:rPr>
              <a:t>&amp; resources</a:t>
            </a:r>
            <a:endParaRPr sz="4800">
              <a:solidFill>
                <a:schemeClr val="lt2"/>
              </a:solidFill>
            </a:endParaRPr>
          </a:p>
        </p:txBody>
      </p:sp>
      <p:sp>
        <p:nvSpPr>
          <p:cNvPr id="72" name="Google Shape;72;p14"/>
          <p:cNvSpPr txBox="1"/>
          <p:nvPr/>
        </p:nvSpPr>
        <p:spPr>
          <a:xfrm>
            <a:off x="93375" y="4004250"/>
            <a:ext cx="4368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chemeClr val="lt2"/>
                </a:solidFill>
              </a:rPr>
              <a:t>Content: brand &amp; tone </a:t>
            </a:r>
            <a:endParaRPr sz="48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5"/>
          <p:cNvPicPr preferRelativeResize="0"/>
          <p:nvPr/>
        </p:nvPicPr>
        <p:blipFill>
          <a:blip r:embed="rId3">
            <a:alphaModFix/>
          </a:blip>
          <a:stretch>
            <a:fillRect/>
          </a:stretch>
        </p:blipFill>
        <p:spPr>
          <a:xfrm>
            <a:off x="-1331050" y="-820925"/>
            <a:ext cx="10532199" cy="7899149"/>
          </a:xfrm>
          <a:prstGeom prst="rect">
            <a:avLst/>
          </a:prstGeom>
          <a:noFill/>
          <a:ln>
            <a:noFill/>
          </a:ln>
        </p:spPr>
      </p:pic>
      <p:sp>
        <p:nvSpPr>
          <p:cNvPr id="79" name="Google Shape;79;p15"/>
          <p:cNvSpPr txBox="1"/>
          <p:nvPr>
            <p:ph type="ctrTitle"/>
          </p:nvPr>
        </p:nvSpPr>
        <p:spPr>
          <a:xfrm>
            <a:off x="176375" y="603925"/>
            <a:ext cx="5652600" cy="100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Raleway"/>
                <a:ea typeface="Raleway"/>
                <a:cs typeface="Raleway"/>
                <a:sym typeface="Raleway"/>
              </a:rPr>
              <a:t>Episode Planning</a:t>
            </a:r>
            <a:endParaRPr b="1" sz="4800">
              <a:solidFill>
                <a:schemeClr val="dk2"/>
              </a:solidFill>
              <a:latin typeface="Raleway"/>
              <a:ea typeface="Raleway"/>
              <a:cs typeface="Raleway"/>
              <a:sym typeface="Raleway"/>
            </a:endParaRPr>
          </a:p>
        </p:txBody>
      </p:sp>
      <p:sp>
        <p:nvSpPr>
          <p:cNvPr id="80" name="Google Shape;80;p15"/>
          <p:cNvSpPr txBox="1"/>
          <p:nvPr/>
        </p:nvSpPr>
        <p:spPr>
          <a:xfrm>
            <a:off x="1545900" y="2228725"/>
            <a:ext cx="1777800" cy="9087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None/>
            </a:pPr>
            <a:r>
              <a:rPr lang="en-US" sz="4800">
                <a:solidFill>
                  <a:schemeClr val="dk2"/>
                </a:solidFill>
              </a:rPr>
              <a:t>Value</a:t>
            </a:r>
            <a:endParaRPr sz="4800">
              <a:solidFill>
                <a:schemeClr val="dk2"/>
              </a:solidFill>
            </a:endParaRPr>
          </a:p>
        </p:txBody>
      </p:sp>
      <p:sp>
        <p:nvSpPr>
          <p:cNvPr id="81" name="Google Shape;81;p15"/>
          <p:cNvSpPr txBox="1"/>
          <p:nvPr/>
        </p:nvSpPr>
        <p:spPr>
          <a:xfrm>
            <a:off x="1545900" y="3075175"/>
            <a:ext cx="2608500" cy="1821900"/>
          </a:xfrm>
          <a:prstGeom prst="rect">
            <a:avLst/>
          </a:prstGeom>
          <a:noFill/>
          <a:ln>
            <a:noFill/>
          </a:ln>
        </p:spPr>
        <p:txBody>
          <a:bodyPr anchorCtr="0" anchor="t" bIns="91425" lIns="91425" spcFirstLastPara="1" rIns="91425" wrap="square" tIns="91425">
            <a:noAutofit/>
          </a:bodyPr>
          <a:lstStyle/>
          <a:p>
            <a:pPr indent="0" lvl="0" marL="0" rtl="0" algn="l">
              <a:spcBef>
                <a:spcPts val="640"/>
              </a:spcBef>
              <a:spcAft>
                <a:spcPts val="0"/>
              </a:spcAft>
              <a:buNone/>
            </a:pPr>
            <a:r>
              <a:rPr lang="en-US" sz="4800">
                <a:solidFill>
                  <a:schemeClr val="dk2"/>
                </a:solidFill>
              </a:rPr>
              <a:t>Scripting</a:t>
            </a:r>
            <a:endParaRPr sz="4800">
              <a:solidFill>
                <a:schemeClr val="dk2"/>
              </a:solidFill>
            </a:endParaRPr>
          </a:p>
          <a:p>
            <a:pPr indent="0" lvl="0" marL="0" rtl="0" algn="l">
              <a:spcBef>
                <a:spcPts val="640"/>
              </a:spcBef>
              <a:spcAft>
                <a:spcPts val="0"/>
              </a:spcAft>
              <a:buNone/>
            </a:pPr>
            <a:r>
              <a:rPr lang="en-US" sz="4800">
                <a:solidFill>
                  <a:schemeClr val="dk2"/>
                </a:solidFill>
              </a:rPr>
              <a:t>Guests</a:t>
            </a:r>
            <a:endParaRPr sz="4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350650" y="-90275"/>
            <a:ext cx="10424550" cy="6948273"/>
          </a:xfrm>
          <a:prstGeom prst="rect">
            <a:avLst/>
          </a:prstGeom>
          <a:noFill/>
          <a:ln>
            <a:noFill/>
          </a:ln>
        </p:spPr>
      </p:pic>
      <p:sp>
        <p:nvSpPr>
          <p:cNvPr id="88" name="Google Shape;88;p16"/>
          <p:cNvSpPr txBox="1"/>
          <p:nvPr>
            <p:ph type="ctrTitle"/>
          </p:nvPr>
        </p:nvSpPr>
        <p:spPr>
          <a:xfrm>
            <a:off x="2829450" y="224625"/>
            <a:ext cx="6899700" cy="2709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lt2"/>
                </a:solidFill>
                <a:latin typeface="Raleway"/>
                <a:ea typeface="Raleway"/>
                <a:cs typeface="Raleway"/>
                <a:sym typeface="Raleway"/>
              </a:rPr>
              <a:t>Technically speaking</a:t>
            </a:r>
            <a:endParaRPr b="1" sz="7200">
              <a:solidFill>
                <a:schemeClr val="lt2"/>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ctrTitle"/>
          </p:nvPr>
        </p:nvSpPr>
        <p:spPr>
          <a:xfrm>
            <a:off x="603750" y="198800"/>
            <a:ext cx="7936500" cy="68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chemeClr val="dk2"/>
                </a:solidFill>
                <a:latin typeface="Raleway"/>
                <a:ea typeface="Raleway"/>
                <a:cs typeface="Raleway"/>
                <a:sym typeface="Raleway"/>
              </a:rPr>
              <a:t>The struggle is real.</a:t>
            </a:r>
            <a:endParaRPr b="1" sz="4800">
              <a:solidFill>
                <a:schemeClr val="dk2"/>
              </a:solidFill>
              <a:latin typeface="Raleway"/>
              <a:ea typeface="Raleway"/>
              <a:cs typeface="Raleway"/>
              <a:sym typeface="Raleway"/>
            </a:endParaRPr>
          </a:p>
        </p:txBody>
      </p:sp>
      <p:pic>
        <p:nvPicPr>
          <p:cNvPr id="95" name="Google Shape;95;p17" title="Struggle editing BL Stories.mp4">
            <a:hlinkClick r:id="rId3"/>
          </p:cNvPr>
          <p:cNvPicPr preferRelativeResize="0"/>
          <p:nvPr/>
        </p:nvPicPr>
        <p:blipFill>
          <a:blip r:embed="rId4">
            <a:alphaModFix/>
          </a:blip>
          <a:stretch>
            <a:fillRect/>
          </a:stretch>
        </p:blipFill>
        <p:spPr>
          <a:xfrm>
            <a:off x="879625" y="1032775"/>
            <a:ext cx="7384750" cy="5538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254325" y="0"/>
            <a:ext cx="10199275" cy="6858001"/>
          </a:xfrm>
          <a:prstGeom prst="rect">
            <a:avLst/>
          </a:prstGeom>
          <a:noFill/>
          <a:ln>
            <a:noFill/>
          </a:ln>
        </p:spPr>
      </p:pic>
      <p:sp>
        <p:nvSpPr>
          <p:cNvPr id="102" name="Google Shape;102;p18"/>
          <p:cNvSpPr txBox="1"/>
          <p:nvPr>
            <p:ph type="ctrTitle"/>
          </p:nvPr>
        </p:nvSpPr>
        <p:spPr>
          <a:xfrm>
            <a:off x="2600850" y="738975"/>
            <a:ext cx="6899700" cy="270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lt2"/>
                </a:solidFill>
                <a:latin typeface="Raleway"/>
                <a:ea typeface="Raleway"/>
                <a:cs typeface="Raleway"/>
                <a:sym typeface="Raleway"/>
              </a:rPr>
              <a:t>Technically speaking</a:t>
            </a:r>
            <a:endParaRPr b="1" sz="7200">
              <a:solidFill>
                <a:schemeClr val="lt2"/>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1758950" y="-27038"/>
            <a:ext cx="12288130" cy="6912076"/>
          </a:xfrm>
          <a:prstGeom prst="rect">
            <a:avLst/>
          </a:prstGeom>
          <a:noFill/>
          <a:ln>
            <a:noFill/>
          </a:ln>
        </p:spPr>
      </p:pic>
      <p:sp>
        <p:nvSpPr>
          <p:cNvPr id="109" name="Google Shape;109;p19"/>
          <p:cNvSpPr txBox="1"/>
          <p:nvPr>
            <p:ph type="ctrTitle"/>
          </p:nvPr>
        </p:nvSpPr>
        <p:spPr>
          <a:xfrm>
            <a:off x="2386300" y="198250"/>
            <a:ext cx="6510000" cy="100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solidFill>
                  <a:schemeClr val="dk2"/>
                </a:solidFill>
                <a:latin typeface="Raleway"/>
                <a:ea typeface="Raleway"/>
                <a:cs typeface="Raleway"/>
                <a:sym typeface="Raleway"/>
              </a:rPr>
              <a:t>Challenges</a:t>
            </a:r>
            <a:endParaRPr b="1" sz="7200">
              <a:solidFill>
                <a:schemeClr val="dk2"/>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ramLib slides template">
  <a:themeElements>
    <a:clrScheme name="Brampton Library">
      <a:dk1>
        <a:srgbClr val="272727"/>
      </a:dk1>
      <a:lt1>
        <a:srgbClr val="FFFFFF"/>
      </a:lt1>
      <a:dk2>
        <a:srgbClr val="501C57"/>
      </a:dk2>
      <a:lt2>
        <a:srgbClr val="EEECE1"/>
      </a:lt2>
      <a:accent1>
        <a:srgbClr val="57649D"/>
      </a:accent1>
      <a:accent2>
        <a:srgbClr val="D50032"/>
      </a:accent2>
      <a:accent3>
        <a:srgbClr val="5EA134"/>
      </a:accent3>
      <a:accent4>
        <a:srgbClr val="ABD9DD"/>
      </a:accent4>
      <a:accent5>
        <a:srgbClr val="4BACC6"/>
      </a:accent5>
      <a:accent6>
        <a:srgbClr val="D0C9B1"/>
      </a:accent6>
      <a:hlink>
        <a:srgbClr val="57649D"/>
      </a:hlink>
      <a:folHlink>
        <a:srgbClr val="2727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